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48_F0DA9E60.xml" ContentType="application/vnd.ms-powerpoint.comments+xml"/>
  <Override PartName="/ppt/notesSlides/notesSlide5.xml" ContentType="application/vnd.openxmlformats-officedocument.presentationml.notesSlide+xml"/>
  <Override PartName="/ppt/comments/modernComment_138_B3E4959A.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7_0.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C_E12016A2.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16_0.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18_0.xml" ContentType="application/vnd.ms-powerpoint.comments+xml"/>
  <Override PartName="/ppt/ink/ink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4.xml" ContentType="application/vnd.openxmlformats-officedocument.presentationml.notesSlide+xml"/>
  <Override PartName="/ppt/comments/modernComment_14D_CB96863F.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1A_0.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1C_0.xml" ContentType="application/vnd.ms-powerpoint.comments+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3"/>
  </p:notesMasterIdLst>
  <p:sldIdLst>
    <p:sldId id="256" r:id="rId2"/>
    <p:sldId id="257" r:id="rId3"/>
    <p:sldId id="261" r:id="rId4"/>
    <p:sldId id="328" r:id="rId5"/>
    <p:sldId id="312" r:id="rId6"/>
    <p:sldId id="334" r:id="rId7"/>
    <p:sldId id="313" r:id="rId8"/>
    <p:sldId id="335" r:id="rId9"/>
    <p:sldId id="263" r:id="rId10"/>
    <p:sldId id="336" r:id="rId11"/>
    <p:sldId id="268" r:id="rId12"/>
    <p:sldId id="337" r:id="rId13"/>
    <p:sldId id="316" r:id="rId14"/>
    <p:sldId id="318" r:id="rId15"/>
    <p:sldId id="323" r:id="rId16"/>
    <p:sldId id="325" r:id="rId17"/>
    <p:sldId id="276" r:id="rId18"/>
    <p:sldId id="277" r:id="rId19"/>
    <p:sldId id="278" r:id="rId20"/>
    <p:sldId id="330" r:id="rId21"/>
    <p:sldId id="280" r:id="rId22"/>
    <p:sldId id="331" r:id="rId23"/>
    <p:sldId id="332" r:id="rId24"/>
    <p:sldId id="333" r:id="rId25"/>
    <p:sldId id="281" r:id="rId26"/>
    <p:sldId id="282" r:id="rId27"/>
    <p:sldId id="338" r:id="rId28"/>
    <p:sldId id="339" r:id="rId29"/>
    <p:sldId id="283" r:id="rId30"/>
    <p:sldId id="284" r:id="rId31"/>
    <p:sldId id="272" r:id="rId32"/>
  </p:sldIdLst>
  <p:sldSz cx="9144000" cy="5143500" type="screen16x9"/>
  <p:notesSz cx="6858000" cy="9144000"/>
  <p:embeddedFontLst>
    <p:embeddedFont>
      <p:font typeface="ADLaM Display" panose="02010000000000000000" pitchFamily="2" charset="0"/>
      <p:regular r:id="rId34"/>
    </p:embeddedFont>
    <p:embeddedFont>
      <p:font typeface="Bahnschrift SemiBold SemiConden" panose="020B0502040204020203" pitchFamily="34" charset="0"/>
      <p:bold r:id="rId35"/>
    </p:embeddedFont>
    <p:embeddedFont>
      <p:font typeface="DM Sans" pitchFamily="2" charset="0"/>
      <p:regular r:id="rId36"/>
      <p:bold r:id="rId37"/>
      <p:italic r:id="rId38"/>
      <p:boldItalic r:id="rId39"/>
    </p:embeddedFont>
    <p:embeddedFont>
      <p:font typeface="Nunito Light" pitchFamily="2" charset="0"/>
      <p:regular r:id="rId40"/>
      <p:italic r:id="rId41"/>
    </p:embeddedFont>
    <p:embeddedFont>
      <p:font typeface="Outfit"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431E3C-3CAC-5EA2-C7D4-8620F3FFB9B8}" name="Nguyen Thanh Trung" initials="NT" userId="S::1951061075@e.tlu.edu.vn::5c093720-a12c-4fcc-91be-e9ffa79c06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534451-612F-4F28-9685-4BEE26B5955E}">
  <a:tblStyle styleId="{41534451-612F-4F28-9685-4BEE26B595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5033" autoAdjust="0"/>
  </p:normalViewPr>
  <p:slideViewPr>
    <p:cSldViewPr snapToGrid="0">
      <p:cViewPr varScale="1">
        <p:scale>
          <a:sx n="104" d="100"/>
          <a:sy n="104" d="100"/>
        </p:scale>
        <p:origin x="9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comments/modernComment_107_0.xml><?xml version="1.0" encoding="utf-8"?>
<p188:cmLst xmlns:a="http://schemas.openxmlformats.org/drawingml/2006/main" xmlns:r="http://schemas.openxmlformats.org/officeDocument/2006/relationships" xmlns:p188="http://schemas.microsoft.com/office/powerpoint/2018/8/main">
  <p188:cm id="{B80CA3B7-3BA3-4A7F-81B1-8F77F776CCF6}" authorId="{71431E3C-3CAC-5EA2-C7D4-8620F3FFB9B8}" created="2024-01-28T04:10:56.480">
    <ac:deMkLst xmlns:ac="http://schemas.microsoft.com/office/drawing/2013/main/command">
      <pc:docMk xmlns:pc="http://schemas.microsoft.com/office/powerpoint/2013/main/command"/>
      <pc:sldMk xmlns:pc="http://schemas.microsoft.com/office/powerpoint/2013/main/command" cId="0" sldId="263"/>
      <ac:spMk id="488" creationId="{00000000-0000-0000-0000-000000000000}"/>
    </ac:deMkLst>
    <p188:txBody>
      <a:bodyPr/>
      <a:lstStyle/>
      <a:p>
        <a:r>
          <a:rPr lang="vi-VN"/>
          <a:t>Ngắn gọn</a:t>
        </a:r>
      </a:p>
    </p188:txBody>
  </p188:cm>
</p188:cmLst>
</file>

<file path=ppt/comments/modernComment_116_0.xml><?xml version="1.0" encoding="utf-8"?>
<p188:cmLst xmlns:a="http://schemas.openxmlformats.org/drawingml/2006/main" xmlns:r="http://schemas.openxmlformats.org/officeDocument/2006/relationships" xmlns:p188="http://schemas.microsoft.com/office/powerpoint/2018/8/main">
  <p188:cm id="{FCC417EB-207D-4BBC-BFD2-41E39BABD034}" authorId="{71431E3C-3CAC-5EA2-C7D4-8620F3FFB9B8}" created="2024-01-28T04:14:35.122">
    <pc:sldMkLst xmlns:pc="http://schemas.microsoft.com/office/powerpoint/2013/main/command">
      <pc:docMk/>
      <pc:sldMk cId="0" sldId="278"/>
    </pc:sldMkLst>
    <p188:txBody>
      <a:bodyPr/>
      <a:lstStyle/>
      <a:p>
        <a:r>
          <a:rPr lang="vi-VN"/>
          <a:t>Đổi thứ tự , excel qua trái</a:t>
        </a:r>
      </a:p>
    </p188:txBody>
  </p188:cm>
</p188:cmLst>
</file>

<file path=ppt/comments/modernComment_118_0.xml><?xml version="1.0" encoding="utf-8"?>
<p188:cmLst xmlns:a="http://schemas.openxmlformats.org/drawingml/2006/main" xmlns:r="http://schemas.openxmlformats.org/officeDocument/2006/relationships" xmlns:p188="http://schemas.microsoft.com/office/powerpoint/2018/8/main">
  <p188:cm id="{284318CA-4F13-45D4-AD10-C8708D703422}" authorId="{71431E3C-3CAC-5EA2-C7D4-8620F3FFB9B8}" created="2024-01-28T04:15:25.249">
    <pc:sldMkLst xmlns:pc="http://schemas.microsoft.com/office/powerpoint/2013/main/command">
      <pc:docMk/>
      <pc:sldMk cId="0" sldId="280"/>
    </pc:sldMkLst>
    <p188:txBody>
      <a:bodyPr/>
      <a:lstStyle/>
      <a:p>
        <a:r>
          <a:rPr lang="vi-VN"/>
          <a:t>Thêm hình về các vị trí trước</a:t>
        </a:r>
      </a:p>
    </p188:txBody>
  </p188:cm>
</p188:cmLst>
</file>

<file path=ppt/comments/modernComment_11A_0.xml><?xml version="1.0" encoding="utf-8"?>
<p188:cmLst xmlns:a="http://schemas.openxmlformats.org/drawingml/2006/main" xmlns:r="http://schemas.openxmlformats.org/officeDocument/2006/relationships" xmlns:p188="http://schemas.microsoft.com/office/powerpoint/2018/8/main">
  <p188:cm id="{747025A4-5B9A-4656-BAB8-5B72D23DF344}" authorId="{71431E3C-3CAC-5EA2-C7D4-8620F3FFB9B8}" created="2024-01-28T04:17:33.973">
    <pc:sldMkLst xmlns:pc="http://schemas.microsoft.com/office/powerpoint/2013/main/command">
      <pc:docMk/>
      <pc:sldMk cId="0" sldId="282"/>
    </pc:sldMkLst>
    <p188:txBody>
      <a:bodyPr/>
      <a:lstStyle/>
      <a:p>
        <a:r>
          <a:rPr lang="vi-VN"/>
          <a:t>Biểu đồ khác nổi bật hơn, ý nghĩa hơn</a:t>
        </a:r>
      </a:p>
    </p188:txBody>
  </p188:cm>
</p188:cmLst>
</file>

<file path=ppt/comments/modernComment_11C_0.xml><?xml version="1.0" encoding="utf-8"?>
<p188:cmLst xmlns:a="http://schemas.openxmlformats.org/drawingml/2006/main" xmlns:r="http://schemas.openxmlformats.org/officeDocument/2006/relationships" xmlns:p188="http://schemas.microsoft.com/office/powerpoint/2018/8/main">
  <p188:cm id="{38885AC7-AC54-4688-9417-F3D6903B9B60}" authorId="{71431E3C-3CAC-5EA2-C7D4-8620F3FFB9B8}" created="2024-01-28T04:17:51.505">
    <pc:sldMkLst xmlns:pc="http://schemas.microsoft.com/office/powerpoint/2013/main/command">
      <pc:docMk/>
      <pc:sldMk cId="0" sldId="284"/>
    </pc:sldMkLst>
    <p188:txBody>
      <a:bodyPr/>
      <a:lstStyle/>
      <a:p>
        <a:r>
          <a:rPr lang="vi-VN"/>
          <a:t>So sánh với kết quả của paper</a:t>
        </a:r>
      </a:p>
    </p188:txBody>
  </p188:cm>
</p188:cmLst>
</file>

<file path=ppt/comments/modernComment_138_B3E4959A.xml><?xml version="1.0" encoding="utf-8"?>
<p188:cmLst xmlns:a="http://schemas.openxmlformats.org/drawingml/2006/main" xmlns:r="http://schemas.openxmlformats.org/officeDocument/2006/relationships" xmlns:p188="http://schemas.microsoft.com/office/powerpoint/2018/8/main">
  <p188:cm id="{8A8F9544-BA69-4FFE-8762-32B16B1E8A8C}" authorId="{71431E3C-3CAC-5EA2-C7D4-8620F3FFB9B8}" created="2024-01-28T04:08:44.267">
    <pc:sldMkLst xmlns:pc="http://schemas.microsoft.com/office/powerpoint/2013/main/command">
      <pc:docMk/>
      <pc:sldMk cId="3018102170" sldId="312"/>
    </pc:sldMkLst>
    <p188:txBody>
      <a:bodyPr/>
      <a:lstStyle/>
      <a:p>
        <a:r>
          <a:rPr lang="vi-VN"/>
          <a:t>HÌnh khác </a:t>
        </a:r>
      </a:p>
    </p188:txBody>
  </p188:cm>
  <p188:cm id="{3E68ED80-57F0-41F8-B038-E6BCC2614568}" authorId="{71431E3C-3CAC-5EA2-C7D4-8620F3FFB9B8}" created="2024-01-28T04:11:21.292">
    <pc:sldMkLst xmlns:pc="http://schemas.microsoft.com/office/powerpoint/2013/main/command">
      <pc:docMk/>
      <pc:sldMk cId="3018102170" sldId="312"/>
    </pc:sldMkLst>
    <p188:txBody>
      <a:bodyPr/>
      <a:lstStyle/>
      <a:p>
        <a:r>
          <a:rPr lang="vi-VN"/>
          <a:t>Sau slide này, thêm một slide tổng quan về các mô hình sử dụng</a:t>
        </a:r>
      </a:p>
    </p188:txBody>
  </p188:cm>
</p188:cmLst>
</file>

<file path=ppt/comments/modernComment_13C_E12016A2.xml><?xml version="1.0" encoding="utf-8"?>
<p188:cmLst xmlns:a="http://schemas.openxmlformats.org/drawingml/2006/main" xmlns:r="http://schemas.openxmlformats.org/officeDocument/2006/relationships" xmlns:p188="http://schemas.microsoft.com/office/powerpoint/2018/8/main">
  <p188:cm id="{6247F04F-A756-42A1-9FAF-D6BC094673F7}" authorId="{71431E3C-3CAC-5EA2-C7D4-8620F3FFB9B8}" created="2024-01-28T04:11:56.181">
    <pc:sldMkLst xmlns:pc="http://schemas.microsoft.com/office/powerpoint/2013/main/command">
      <pc:docMk/>
      <pc:sldMk cId="3776976546" sldId="316"/>
    </pc:sldMkLst>
    <p188:txBody>
      <a:bodyPr/>
      <a:lstStyle/>
      <a:p>
        <a:r>
          <a:rPr lang="vi-VN"/>
          <a:t>Sơ đồ tổng quan các bước tổng quan</a:t>
        </a:r>
      </a:p>
    </p188:txBody>
  </p188:cm>
</p188:cmLst>
</file>

<file path=ppt/comments/modernComment_148_F0DA9E60.xml><?xml version="1.0" encoding="utf-8"?>
<p188:cmLst xmlns:a="http://schemas.openxmlformats.org/drawingml/2006/main" xmlns:r="http://schemas.openxmlformats.org/officeDocument/2006/relationships" xmlns:p188="http://schemas.microsoft.com/office/powerpoint/2018/8/main">
  <p188:cm id="{C5853906-71E7-4990-B265-9D8C670CF83A}" authorId="{71431E3C-3CAC-5EA2-C7D4-8620F3FFB9B8}" created="2024-01-28T04:07:03.150">
    <pc:sldMkLst xmlns:pc="http://schemas.microsoft.com/office/powerpoint/2013/main/command">
      <pc:docMk/>
      <pc:sldMk cId="4040859232" sldId="328"/>
    </pc:sldMkLst>
    <p188:txBody>
      <a:bodyPr/>
      <a:lstStyle/>
      <a:p>
        <a:r>
          <a:rPr lang="vi-VN"/>
          <a:t>Ngắn gọn, keyword, </a:t>
        </a:r>
      </a:p>
    </p188:txBody>
  </p188:cm>
  <p188:cm id="{2544644F-7D75-4920-8D3B-86B64C0D6FEB}" authorId="{71431E3C-3CAC-5EA2-C7D4-8620F3FFB9B8}" created="2024-01-28T04:08:09.629">
    <ac:deMkLst xmlns:ac="http://schemas.microsoft.com/office/drawing/2013/main/command">
      <pc:docMk xmlns:pc="http://schemas.microsoft.com/office/powerpoint/2013/main/command"/>
      <pc:sldMk xmlns:pc="http://schemas.microsoft.com/office/powerpoint/2013/main/command" cId="4040859232" sldId="328"/>
      <ac:spMk id="32" creationId="{8466AE94-A61C-5DA3-A923-5CFA4E0CE671}"/>
    </ac:deMkLst>
    <p188:txBody>
      <a:bodyPr/>
      <a:lstStyle/>
      <a:p>
        <a:r>
          <a:rPr lang="vi-VN"/>
          <a:t>Suy ra câu hỏi </a:t>
        </a:r>
      </a:p>
    </p188:txBody>
  </p188:cm>
</p188:cmLst>
</file>

<file path=ppt/comments/modernComment_14D_CB96863F.xml><?xml version="1.0" encoding="utf-8"?>
<p188:cmLst xmlns:a="http://schemas.openxmlformats.org/drawingml/2006/main" xmlns:r="http://schemas.openxmlformats.org/officeDocument/2006/relationships" xmlns:p188="http://schemas.microsoft.com/office/powerpoint/2018/8/main">
  <p188:cm id="{A3CD7014-DBC6-4FC1-AD33-1FE3D98D237C}" authorId="{71431E3C-3CAC-5EA2-C7D4-8620F3FFB9B8}" created="2024-01-28T04:06:40.664">
    <pc:sldMkLst xmlns:pc="http://schemas.microsoft.com/office/powerpoint/2013/main/command">
      <pc:docMk/>
      <pc:sldMk cId="3415639615" sldId="333"/>
    </pc:sldMkLst>
    <p188:txBody>
      <a:bodyPr/>
      <a:lstStyle/>
      <a:p>
        <a:r>
          <a:rPr lang="vi-VN"/>
          <a:t>Để ngang các ô tên model, màu khác, nổi bật hơn</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3:44:43.476"/>
    </inkml:context>
    <inkml:brush xml:id="br0">
      <inkml:brushProperty name="width" value="0.05" units="cm"/>
      <inkml:brushProperty name="height" value="0.05" units="cm"/>
      <inkml:brushProperty name="color" value="#E71224"/>
    </inkml:brush>
  </inkml:definitions>
  <inkml:trace contextRef="#ctx0" brushRef="#br0">617 23 24575,'-6'4'0,"0"1"0,1-1 0,-1 1 0,1 0 0,-6 8 0,9-10 0,-16 20 0,1 2 0,1 0 0,2 1 0,-23 53 0,30-65 0,-4 15 0,7-19 0,-1 1 0,0-1 0,0 0 0,-1 0 0,-6 8 0,2-4 0,1 1 0,1-1 0,-9 20 0,-8 16 0,-14 25 0,-32 84 0,18-36 0,11-48 0,14-28 0,6-3 0,3 2 0,-18 63 0,30-83 0,2 1 0,0 0 0,0 39 0,-2 13 0,-1 5 0,7 137 0,2-107 0,-1-105 0,0 0 0,1 0 0,0 0 0,0 0 0,1 0 0,0 0 0,1-1 0,0 1 0,0-1 0,1 1 0,0-1 0,0 0 0,1-1 0,0 1 0,0-1 0,1 0 0,0 0 0,0-1 0,11 9 0,39 31 0,62 37 0,-89-64 0,-18-11 0,1-1 0,0 0 0,0 0 0,0-1 0,1-1 0,0 0 0,0 0 0,20 3 0,103 15 0,62 8 0,-123-25 0,143-8 0,-203 1 0,-1-1 0,1-1 0,-1-1 0,0 0 0,0 0 0,0-2 0,0 1 0,-1-2 0,0 0 0,-1-1 0,1 0 0,-1 0 0,-1-2 0,0 1 0,18-21 0,7-11 0,-3-3 0,53-90 0,-57 88 0,91-164 0,-49 48 0,-47 106 0,-13 32 0,11-37 0,-15 38 0,7-23 0,-2 0 0,-1-1 0,-3 0 0,5-87 0,-13 33 0,-3-108 0,-20 15 0,20 178 0,-1 0 0,-1-1 0,-1 2 0,0-1 0,-1 1 0,0 0 0,-1 0 0,-14-18 0,-11-11 0,-46-46 0,70 80 0,-3-4 0,-1 0 0,-1 1 0,0 1 0,-1 0 0,0 1 0,0 0 0,-1 1 0,-1 1 0,0 1 0,-32-12 0,-12-5 0,52 20 0,-1 0 0,1 1 0,-1 0 0,0 0 0,-1 1 0,1 1 0,0 0 0,-15-1 0,-269 3 0,117 2 0,173-2-59,0 1 0,0 0-1,-1 0 1,1 0-1,0 1 1,0-1 0,0 1-1,1 0 1,-1 0 0,0 0-1,1 1 1,-1-1 0,1 1-1,0 0 1,0 0 0,0 0-1,0 0 1,0 1-1,1-1 1,-1 1 0,1-1-1,-2 6 1,-7 8-6767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0:47:07.883"/>
    </inkml:context>
    <inkml:brush xml:id="br0">
      <inkml:brushProperty name="width" value="0.035" units="cm"/>
      <inkml:brushProperty name="height" value="0.035" units="cm"/>
      <inkml:brushProperty name="color" value="#E71224"/>
    </inkml:brush>
  </inkml:definitions>
  <inkml:trace contextRef="#ctx0" brushRef="#br0">1030 120 24575,'-5'-1'0,"-1"1"0,1 1 0,0-1 0,-1 1 0,1 0 0,0 0 0,-1 1 0,1-1 0,0 1 0,-6 3 0,3 1 0,1-1 0,-1 1 0,1 0 0,0 1 0,-7 9 0,-168 214 0,83-99 0,40-56 0,-189 224 0,218-269 0,2 2 0,0 0 0,3 2 0,-37 62 0,-23 55 0,76-134 0,-1 1 0,2-1 0,0 1 0,-9 38 0,11-23 0,1 0 0,2 0 0,1 0 0,5 64 0,-2-92 0,-1-1 0,1 1 0,0-1 0,1 0 0,-1 0 0,1 1 0,0-1 0,0 0 0,0 0 0,0-1 0,1 1 0,0 0 0,0-1 0,5 6 0,5 2 0,0-1 0,24 16 0,-16-12 0,-16-12 0,1 1 0,-1-1 0,1 0 0,0-1 0,0 1 0,0-1 0,-1-1 0,1 1 0,0-1 0,9 0 0,24 3 0,-20 1 0,0 0 0,0-2 0,0 0 0,0-1 0,0-1 0,1-1 0,-1-1 0,0 0 0,0-2 0,-1 0 0,36-13 0,-38 11 0,124-56 0,-119 50 0,-1 0 0,0-1 0,-1-1 0,27-24 0,-10 0 0,-1 0 0,-3-3 0,36-55 0,71-144 0,-31 51 0,28-59 0,-113 197 0,-2-1 0,-2-1 0,11-57 0,-20 66 0,-2-2 0,-2 1 0,0-82 0,-7 120 0,0 0 0,0 0 0,-1 1 0,0-1 0,-1 0 0,1 1 0,-1-1 0,0 1 0,-8-12 0,-3-1 0,-26-29 0,36 43 0,-1 1 0,0-1 0,0 1 0,0 0 0,-1 1 0,0-1 0,1 1 0,-1 0 0,0 1 0,-1-1 0,1 1 0,0 0 0,-1 1 0,-7-2 0,-7 1 0,0 1 0,0 1 0,-23 3 0,32-3 0,0 2 0,1 1 0,-1 0 0,1 0 0,0 1 0,0 1 0,1 0 0,-1 0 0,-16 12 0,8-6 0,1 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0:47:15.973"/>
    </inkml:context>
    <inkml:brush xml:id="br0">
      <inkml:brushProperty name="width" value="0.035" units="cm"/>
      <inkml:brushProperty name="height" value="0.035" units="cm"/>
      <inkml:brushProperty name="color" value="#E71224"/>
    </inkml:brush>
  </inkml:definitions>
  <inkml:trace contextRef="#ctx0" brushRef="#br0">1169 191 24575,'0'2'0,"-1"1"0,0-1 0,0 0 0,0 1 0,0-1 0,-1 0 0,1 0 0,0 0 0,-1 0 0,1 0 0,-1 0 0,0-1 0,-2 3 0,-1 1 0,-63 58 0,-1-4 0,-106 70 0,126-95 0,-341 227 0,331-215 0,2 2 0,-67 74 0,110-106 0,1 0 0,1 1 0,0 0 0,2 1 0,0 1 0,1-1 0,-10 30 0,5-4 0,2 0 0,-9 60 0,18-81 0,1-1 0,1 1 0,0 0 0,2 0 0,5 29 0,-5-47 0,1 0 0,0 0 0,0 0 0,0 0 0,1 0 0,0-1 0,0 1 0,0-1 0,0 0 0,1 0 0,6 6 0,53 39 0,-40-32 0,-11-9 0,0 0 0,0-1 0,0 0 0,1-1 0,27 9 0,70 11 0,-84-22 0,8 4 0,-21-5 0,0 0 0,0 0 0,1-1 0,-1-1 0,1 0 0,-1-1 0,1 0 0,0-1 0,-1-1 0,16-3 0,12-10 0,0-2 0,-1-2 0,-1-2 0,49-34 0,28-15 0,-29 21 0,-2-5 0,120-97 0,144-195 0,-210 199 0,-82 81 0,-3-2 0,66-110 0,-96 141 0,-3 2 0,-2-1 0,-1-1 0,-2 0 0,17-59 0,-25 71 0,-4 12 0,1-1 0,-2-1 0,0 1 0,-1 0 0,0-1 0,-1 0 0,-1-20 0,-1 32 0,0 1 0,1 0 0,-2 0 0,1 0 0,0 1 0,0-1 0,-1 0 0,1 0 0,-1 1 0,1-1 0,-1 0 0,0 1 0,0 0 0,1-1 0,-1 1 0,0 0 0,0 0 0,0 0 0,0 0 0,-1 1 0,1-1 0,0 0 0,0 1 0,-4-1 0,-7-1 0,0-1 0,-23 0 0,-202 4 0,99 21 0,120-20 0,1 2 0,1 0 0,-23 8 0,-26 6 0,45-12 0,-1 0 0,-32 15 0,-17 5 0,-60 19 0,70-19-1365,55-23-5461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0:48:26.002"/>
    </inkml:context>
    <inkml:brush xml:id="br0">
      <inkml:brushProperty name="width" value="0.035" units="cm"/>
      <inkml:brushProperty name="height" value="0.035" units="cm"/>
      <inkml:brushProperty name="color" value="#E71224"/>
    </inkml:brush>
  </inkml:definitions>
  <inkml:trace contextRef="#ctx0" brushRef="#br0">349 813 24575,'-2'1'0,"1"-1"0,-1 1 0,0-1 0,1 1 0,-1 0 0,0 0 0,1 0 0,-1 0 0,1 0 0,-1 0 0,1 1 0,0-1 0,0 0 0,-1 1 0,0 2 0,-21 28 0,19-26 0,-79 121 0,-68 141 0,139-241 0,2 0 0,0 0 0,2 1 0,1 0 0,2 1 0,0 0 0,2 0 0,1-1 0,1 2 0,2-1 0,5 39 0,-4-58 0,0 0 0,0-1 0,1 1 0,1-1 0,-1 1 0,1-1 0,1 0 0,9 14 0,-10-18 0,1 1 0,0-1 0,0-1 0,0 1 0,0-1 0,1 0 0,0 0 0,0 0 0,0-1 0,0 0 0,0 0 0,1 0 0,9 1 0,243 54 0,-168-39 0,0-4 0,133 5 0,-214-20 0,207 2 0,-136-16 0,-28 3 0,-31 7 0,-1-1 0,1 0 0,-1-2 0,-1-1 0,31-15 0,-11 0 0,59-43 0,-73 49 0,2 0 0,0 2 0,1 1 0,57-19 0,-9 13 0,-48 14 0,38-14 0,11-4 0,-51 16 0,-1 0 0,34-17 0,-29 10 0,-4 3 0,-2-1 0,33-22 0,91-61 0,13-9 0,-25 8 0,-69 50 0,-17 12 0,-14 11 0,54-48 0,-55 42 0,40-26 0,-50 39 0,-1-1 0,-1-2 0,-1 0 0,39-44 0,-42 38 0,-2 0 0,-1-2 0,-1 0 0,12-31 0,-18 35 0,-2 0 0,0-1 0,-2 0 0,-1-1 0,2-30 0,-3 8 0,-6-91 0,0 130 0,0-1 0,0 1 0,-1 0 0,0-1 0,0 1 0,-1 1 0,-1-1 0,1 1 0,-2-1 0,1 1 0,-1 1 0,-12-14 0,8 14 0,-1 1 0,-1 0 0,1 0 0,-1 1 0,0 0 0,0 1 0,-1 1 0,-17-4 0,-39-12 0,60 16 0,0 0 0,-1 1 0,-14-2 0,-25-5 0,31 5 0,-1 0 0,1 1 0,-1 1 0,-24 1 0,20 1 0,-52-2 0,-1 4 0,0 3 0,-82 17 0,104-13 0,-315 73 0,231-41 0,-194 62 0,330-103 0,-61 20 0,1 3 0,0 2 0,-95 56 0,113-56 0,-67 29 0,46-25 0,-234 123 0,190-93 0,73-39 0,-37 27 0,18-17-1365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10:49:01.734"/>
    </inkml:context>
    <inkml:brush xml:id="br0">
      <inkml:brushProperty name="width" value="0.035" units="cm"/>
      <inkml:brushProperty name="height" value="0.035" units="cm"/>
      <inkml:brushProperty name="color" value="#E71224"/>
    </inkml:brush>
  </inkml:definitions>
  <inkml:trace contextRef="#ctx0" brushRef="#br0">2038 48 24575,'-11'1'0,"0"1"0,0 0 0,0 1 0,0 1 0,1 0 0,-20 9 0,4-1 0,-200 87 0,-173 65 0,142-80 0,-252 93 0,488-168 0,2 1 0,-1 0 0,1 2 0,1 0 0,-31 27 0,16-7 0,-49 62 0,55-59 0,2 1 0,2 1 0,1 1 0,-27 66 0,19-23 0,-28 115 0,52-172 0,-1 1 0,1 1 0,1 0 0,-1 28 0,6-46 0,0 1 0,0-1 0,1 0 0,0 1 0,1-1 0,0 0 0,0 0 0,0 0 0,1 0 0,1 0 0,-1-1 0,1 1 0,9 12 0,-10-16 0,1-1 0,0 1 0,0-1 0,0 0 0,0 0 0,0-1 0,0 1 0,1-1 0,-1 0 0,1 0 0,0 0 0,-1-1 0,1 1 0,9 0 0,7 1 0,43 1 0,-63-4 0,88 4 0,-52-1 0,1-1 0,-1-3 0,49-6 0,40-13 0,339-61 0,-305 40 0,-89 16 0,0-3 0,-2-4 0,-1-2 0,67-46 0,-116 67 0,-1-1 0,0-2 0,0 1 0,17-22 0,55-77 0,-46 49 0,62-125 0,-40 66 0,-32 54 0,-2-2 0,-4-2 0,37-150 0,-61 209 0,-2 0 0,0 0 0,-1 0 0,0-1 0,-2 1 0,1-1 0,-7-29 0,1 18 0,-1 0 0,-2 1 0,-17-40 0,25 65 0,-1-1 0,1 1 0,0-1 0,-1 1 0,1 0 0,-1 0 0,0 0 0,1 0 0,-1 0 0,0 0 0,0 0 0,0 1 0,1-1 0,-1 0 0,0 1 0,0 0 0,0-1 0,0 1 0,0 0 0,0 0 0,0 0 0,0 0 0,0 0 0,0 1 0,0-1 0,0 1 0,-2 0 0,-6 1 0,1 1 0,-1 0 0,1 0 0,-11 6 0,9-5-1365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637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485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168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1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178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41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810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256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772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545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e71a4a86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e71a4a8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e71a4a86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e71a4a8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377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e71a4a86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e71a4a8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844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e71a4a866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762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536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466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681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954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54"/>
        <p:cNvGrpSpPr/>
        <p:nvPr/>
      </p:nvGrpSpPr>
      <p:grpSpPr>
        <a:xfrm>
          <a:off x="0" y="0"/>
          <a:ext cx="0" cy="0"/>
          <a:chOff x="0" y="0"/>
          <a:chExt cx="0" cy="0"/>
        </a:xfrm>
      </p:grpSpPr>
      <p:grpSp>
        <p:nvGrpSpPr>
          <p:cNvPr id="155" name="Google Shape;155;p19"/>
          <p:cNvGrpSpPr/>
          <p:nvPr/>
        </p:nvGrpSpPr>
        <p:grpSpPr>
          <a:xfrm>
            <a:off x="-145083" y="-503840"/>
            <a:ext cx="9434170" cy="6151188"/>
            <a:chOff x="-145083" y="-503840"/>
            <a:chExt cx="9434170" cy="6151188"/>
          </a:xfrm>
        </p:grpSpPr>
        <p:sp>
          <p:nvSpPr>
            <p:cNvPr id="156" name="Google Shape;156;p19"/>
            <p:cNvSpPr/>
            <p:nvPr/>
          </p:nvSpPr>
          <p:spPr>
            <a:xfrm rot="10800000" flipH="1">
              <a:off x="534577" y="46792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145073" y="392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45083" y="44198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8430777" y="46443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rot="10800000" flipH="1">
              <a:off x="-125483" y="-4286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770717" y="-5038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10800000">
              <a:off x="8450367" y="2513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0800000">
              <a:off x="8450377" y="-2444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9"/>
          <p:cNvSpPr txBox="1">
            <a:spLocks noGrp="1"/>
          </p:cNvSpPr>
          <p:nvPr>
            <p:ph type="title"/>
          </p:nvPr>
        </p:nvSpPr>
        <p:spPr>
          <a:xfrm>
            <a:off x="720000" y="1270313"/>
            <a:ext cx="3777300" cy="1709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19"/>
          <p:cNvSpPr txBox="1">
            <a:spLocks noGrp="1"/>
          </p:cNvSpPr>
          <p:nvPr>
            <p:ph type="subTitle" idx="1"/>
          </p:nvPr>
        </p:nvSpPr>
        <p:spPr>
          <a:xfrm>
            <a:off x="720000" y="2979813"/>
            <a:ext cx="3777300" cy="89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a:spLocks noGrp="1"/>
          </p:cNvSpPr>
          <p:nvPr>
            <p:ph type="pic" idx="2"/>
          </p:nvPr>
        </p:nvSpPr>
        <p:spPr>
          <a:xfrm>
            <a:off x="5121925" y="1060325"/>
            <a:ext cx="3109200" cy="3109200"/>
          </a:xfrm>
          <a:prstGeom prst="ellipse">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67"/>
        <p:cNvGrpSpPr/>
        <p:nvPr/>
      </p:nvGrpSpPr>
      <p:grpSpPr>
        <a:xfrm>
          <a:off x="0" y="0"/>
          <a:ext cx="0" cy="0"/>
          <a:chOff x="0" y="0"/>
          <a:chExt cx="0" cy="0"/>
        </a:xfrm>
      </p:grpSpPr>
      <p:grpSp>
        <p:nvGrpSpPr>
          <p:cNvPr id="168" name="Google Shape;168;p20"/>
          <p:cNvGrpSpPr/>
          <p:nvPr/>
        </p:nvGrpSpPr>
        <p:grpSpPr>
          <a:xfrm>
            <a:off x="-247298" y="-446215"/>
            <a:ext cx="9638600" cy="6030088"/>
            <a:chOff x="-247298" y="-446215"/>
            <a:chExt cx="9638600" cy="6030088"/>
          </a:xfrm>
        </p:grpSpPr>
        <p:sp>
          <p:nvSpPr>
            <p:cNvPr id="169" name="Google Shape;169;p20"/>
            <p:cNvSpPr/>
            <p:nvPr/>
          </p:nvSpPr>
          <p:spPr>
            <a:xfrm>
              <a:off x="-125473" y="4453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10800000">
              <a:off x="8430767" y="-4042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25483" y="3996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8430767" y="468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20"/>
          <p:cNvSpPr txBox="1">
            <a:spLocks noGrp="1"/>
          </p:cNvSpPr>
          <p:nvPr>
            <p:ph type="title"/>
          </p:nvPr>
        </p:nvSpPr>
        <p:spPr>
          <a:xfrm>
            <a:off x="720000" y="1637550"/>
            <a:ext cx="35979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0"/>
          <p:cNvSpPr txBox="1">
            <a:spLocks noGrp="1"/>
          </p:cNvSpPr>
          <p:nvPr>
            <p:ph type="subTitle" idx="1"/>
          </p:nvPr>
        </p:nvSpPr>
        <p:spPr>
          <a:xfrm>
            <a:off x="720000" y="270075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5"/>
        <p:cNvGrpSpPr/>
        <p:nvPr/>
      </p:nvGrpSpPr>
      <p:grpSpPr>
        <a:xfrm>
          <a:off x="0" y="0"/>
          <a:ext cx="0" cy="0"/>
          <a:chOff x="0" y="0"/>
          <a:chExt cx="0" cy="0"/>
        </a:xfrm>
      </p:grpSpPr>
      <p:grpSp>
        <p:nvGrpSpPr>
          <p:cNvPr id="216" name="Google Shape;216;p24"/>
          <p:cNvGrpSpPr/>
          <p:nvPr/>
        </p:nvGrpSpPr>
        <p:grpSpPr>
          <a:xfrm>
            <a:off x="-310473" y="3500727"/>
            <a:ext cx="9764950" cy="2327954"/>
            <a:chOff x="-310473" y="3500727"/>
            <a:chExt cx="9764950" cy="2327954"/>
          </a:xfrm>
        </p:grpSpPr>
        <p:sp>
          <p:nvSpPr>
            <p:cNvPr id="217" name="Google Shape;217;p24"/>
            <p:cNvSpPr/>
            <p:nvPr/>
          </p:nvSpPr>
          <p:spPr>
            <a:xfrm rot="10800000" flipH="1">
              <a:off x="927364"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rot="10800000" flipH="1">
              <a:off x="273054"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310473"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125483"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flipH="1">
              <a:off x="8615767"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flipH="1">
              <a:off x="8424002"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rot="10800000">
              <a:off x="7377929"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rot="10800000">
              <a:off x="8032239"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4"/>
          <p:cNvSpPr txBox="1">
            <a:spLocks noGrp="1"/>
          </p:cNvSpPr>
          <p:nvPr>
            <p:ph type="subTitle" idx="1"/>
          </p:nvPr>
        </p:nvSpPr>
        <p:spPr>
          <a:xfrm>
            <a:off x="4821081"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4"/>
          <p:cNvSpPr txBox="1">
            <a:spLocks noGrp="1"/>
          </p:cNvSpPr>
          <p:nvPr>
            <p:ph type="subTitle" idx="2"/>
          </p:nvPr>
        </p:nvSpPr>
        <p:spPr>
          <a:xfrm>
            <a:off x="1478950"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4"/>
          <p:cNvSpPr txBox="1">
            <a:spLocks noGrp="1"/>
          </p:cNvSpPr>
          <p:nvPr>
            <p:ph type="subTitle" idx="3"/>
          </p:nvPr>
        </p:nvSpPr>
        <p:spPr>
          <a:xfrm>
            <a:off x="1478950"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9" name="Google Shape;229;p24"/>
          <p:cNvSpPr txBox="1">
            <a:spLocks noGrp="1"/>
          </p:cNvSpPr>
          <p:nvPr>
            <p:ph type="subTitle" idx="4"/>
          </p:nvPr>
        </p:nvSpPr>
        <p:spPr>
          <a:xfrm>
            <a:off x="4821091"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rot="10800000" flipH="1">
              <a:off x="-136836"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183414"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10800000" flipH="1">
              <a:off x="-655296"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10800000">
              <a:off x="8442129"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flipH="1">
              <a:off x="8121879"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10800000">
              <a:off x="8960589"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10800000">
              <a:off x="7718714"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10800000">
              <a:off x="586589"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02"/>
        <p:cNvGrpSpPr/>
        <p:nvPr/>
      </p:nvGrpSpPr>
      <p:grpSpPr>
        <a:xfrm>
          <a:off x="0" y="0"/>
          <a:ext cx="0" cy="0"/>
          <a:chOff x="0" y="0"/>
          <a:chExt cx="0" cy="0"/>
        </a:xfrm>
      </p:grpSpPr>
      <p:sp>
        <p:nvSpPr>
          <p:cNvPr id="303" name="Google Shape;303;p29"/>
          <p:cNvSpPr txBox="1">
            <a:spLocks noGrp="1"/>
          </p:cNvSpPr>
          <p:nvPr>
            <p:ph type="title" hasCustomPrompt="1"/>
          </p:nvPr>
        </p:nvSpPr>
        <p:spPr>
          <a:xfrm>
            <a:off x="4351975" y="638350"/>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4" name="Google Shape;304;p29"/>
          <p:cNvSpPr txBox="1">
            <a:spLocks noGrp="1"/>
          </p:cNvSpPr>
          <p:nvPr>
            <p:ph type="subTitle" idx="1"/>
          </p:nvPr>
        </p:nvSpPr>
        <p:spPr>
          <a:xfrm>
            <a:off x="4351975" y="1327275"/>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5" name="Google Shape;305;p29"/>
          <p:cNvSpPr txBox="1">
            <a:spLocks noGrp="1"/>
          </p:cNvSpPr>
          <p:nvPr>
            <p:ph type="title" idx="2" hasCustomPrompt="1"/>
          </p:nvPr>
        </p:nvSpPr>
        <p:spPr>
          <a:xfrm>
            <a:off x="4351975" y="1990612"/>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a:spLocks noGrp="1"/>
          </p:cNvSpPr>
          <p:nvPr>
            <p:ph type="subTitle" idx="3"/>
          </p:nvPr>
        </p:nvSpPr>
        <p:spPr>
          <a:xfrm>
            <a:off x="4351975" y="2679529"/>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7" name="Google Shape;307;p29"/>
          <p:cNvSpPr txBox="1">
            <a:spLocks noGrp="1"/>
          </p:cNvSpPr>
          <p:nvPr>
            <p:ph type="title" idx="4" hasCustomPrompt="1"/>
          </p:nvPr>
        </p:nvSpPr>
        <p:spPr>
          <a:xfrm>
            <a:off x="4351975" y="3342874"/>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a:spLocks noGrp="1"/>
          </p:cNvSpPr>
          <p:nvPr>
            <p:ph type="subTitle" idx="5"/>
          </p:nvPr>
        </p:nvSpPr>
        <p:spPr>
          <a:xfrm>
            <a:off x="4351975" y="4031799"/>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extLst>
      <p:ext uri="{BB962C8B-B14F-4D97-AF65-F5344CB8AC3E}">
        <p14:creationId xmlns:p14="http://schemas.microsoft.com/office/powerpoint/2010/main" val="3095773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247298" y="-446215"/>
            <a:ext cx="9638600" cy="6030088"/>
            <a:chOff x="-247298" y="-446215"/>
            <a:chExt cx="9638600" cy="6030088"/>
          </a:xfrm>
        </p:grpSpPr>
        <p:sp>
          <p:nvSpPr>
            <p:cNvPr id="17" name="Google Shape;17;p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215751"/>
            <a:ext cx="7704000" cy="39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grpSp>
        <p:nvGrpSpPr>
          <p:cNvPr id="28" name="Google Shape;28;p5"/>
          <p:cNvGrpSpPr/>
          <p:nvPr/>
        </p:nvGrpSpPr>
        <p:grpSpPr>
          <a:xfrm>
            <a:off x="-247298" y="-446215"/>
            <a:ext cx="9638600" cy="6030088"/>
            <a:chOff x="-247298" y="-446215"/>
            <a:chExt cx="9638600" cy="6030088"/>
          </a:xfrm>
        </p:grpSpPr>
        <p:sp>
          <p:nvSpPr>
            <p:cNvPr id="29" name="Google Shape;29;p5"/>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5"/>
          <p:cNvSpPr txBox="1">
            <a:spLocks noGrp="1"/>
          </p:cNvSpPr>
          <p:nvPr>
            <p:ph type="subTitle" idx="1"/>
          </p:nvPr>
        </p:nvSpPr>
        <p:spPr>
          <a:xfrm>
            <a:off x="5055284" y="356257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txBox="1">
            <a:spLocks noGrp="1"/>
          </p:cNvSpPr>
          <p:nvPr>
            <p:ph type="subTitle" idx="2"/>
          </p:nvPr>
        </p:nvSpPr>
        <p:spPr>
          <a:xfrm>
            <a:off x="1583300" y="356257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1" name="Google Shape;41;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a:off x="-247298" y="-284290"/>
            <a:ext cx="9638600" cy="5868163"/>
            <a:chOff x="-247298" y="-284290"/>
            <a:chExt cx="9638600" cy="5868163"/>
          </a:xfrm>
        </p:grpSpPr>
        <p:sp>
          <p:nvSpPr>
            <p:cNvPr id="44" name="Google Shape;44;p6"/>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flipH="1">
              <a:off x="-125473" y="12348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flipH="1">
              <a:off x="-125483" y="-2842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0800000" flipH="1">
              <a:off x="8424002" y="12348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flipH="1">
              <a:off x="8423992" y="-2842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7"/>
        <p:cNvGrpSpPr/>
        <p:nvPr/>
      </p:nvGrpSpPr>
      <p:grpSpPr>
        <a:xfrm>
          <a:off x="0" y="0"/>
          <a:ext cx="0" cy="0"/>
          <a:chOff x="0" y="0"/>
          <a:chExt cx="0" cy="0"/>
        </a:xfrm>
      </p:grpSpPr>
      <p:grpSp>
        <p:nvGrpSpPr>
          <p:cNvPr id="98" name="Google Shape;98;p14"/>
          <p:cNvGrpSpPr/>
          <p:nvPr/>
        </p:nvGrpSpPr>
        <p:grpSpPr>
          <a:xfrm>
            <a:off x="-247298" y="-446215"/>
            <a:ext cx="9638600" cy="6030088"/>
            <a:chOff x="-247298" y="-446215"/>
            <a:chExt cx="9638600" cy="6030088"/>
          </a:xfrm>
        </p:grpSpPr>
        <p:sp>
          <p:nvSpPr>
            <p:cNvPr id="99" name="Google Shape;99;p1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4"/>
          <p:cNvSpPr txBox="1">
            <a:spLocks noGrp="1"/>
          </p:cNvSpPr>
          <p:nvPr>
            <p:ph type="title"/>
          </p:nvPr>
        </p:nvSpPr>
        <p:spPr>
          <a:xfrm>
            <a:off x="1226425" y="3229500"/>
            <a:ext cx="6691200" cy="54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8" name="Google Shape;108;p14"/>
          <p:cNvSpPr txBox="1">
            <a:spLocks noGrp="1"/>
          </p:cNvSpPr>
          <p:nvPr>
            <p:ph type="subTitle" idx="1"/>
          </p:nvPr>
        </p:nvSpPr>
        <p:spPr>
          <a:xfrm>
            <a:off x="1226413" y="1366200"/>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9"/>
        <p:cNvGrpSpPr/>
        <p:nvPr/>
      </p:nvGrpSpPr>
      <p:grpSpPr>
        <a:xfrm>
          <a:off x="0" y="0"/>
          <a:ext cx="0" cy="0"/>
          <a:chOff x="0" y="0"/>
          <a:chExt cx="0" cy="0"/>
        </a:xfrm>
      </p:grpSpPr>
      <p:grpSp>
        <p:nvGrpSpPr>
          <p:cNvPr id="110" name="Google Shape;110;p15"/>
          <p:cNvGrpSpPr/>
          <p:nvPr/>
        </p:nvGrpSpPr>
        <p:grpSpPr>
          <a:xfrm>
            <a:off x="-535133" y="-37823"/>
            <a:ext cx="10207495" cy="5621696"/>
            <a:chOff x="-535133" y="-37823"/>
            <a:chExt cx="10207495" cy="5621696"/>
          </a:xfrm>
        </p:grpSpPr>
        <p:sp>
          <p:nvSpPr>
            <p:cNvPr id="111" name="Google Shape;111;p15"/>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
        <p:cNvGrpSpPr/>
        <p:nvPr/>
      </p:nvGrpSpPr>
      <p:grpSpPr>
        <a:xfrm>
          <a:off x="0" y="0"/>
          <a:ext cx="0" cy="0"/>
          <a:chOff x="0" y="0"/>
          <a:chExt cx="0" cy="0"/>
        </a:xfrm>
      </p:grpSpPr>
      <p:grpSp>
        <p:nvGrpSpPr>
          <p:cNvPr id="121" name="Google Shape;121;p16"/>
          <p:cNvGrpSpPr/>
          <p:nvPr/>
        </p:nvGrpSpPr>
        <p:grpSpPr>
          <a:xfrm>
            <a:off x="-247298" y="-446215"/>
            <a:ext cx="9638610" cy="6030088"/>
            <a:chOff x="-247298" y="-446215"/>
            <a:chExt cx="9638610" cy="6030088"/>
          </a:xfrm>
        </p:grpSpPr>
        <p:sp>
          <p:nvSpPr>
            <p:cNvPr id="122" name="Google Shape;122;p16"/>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31"/>
        <p:cNvGrpSpPr/>
        <p:nvPr/>
      </p:nvGrpSpPr>
      <p:grpSpPr>
        <a:xfrm>
          <a:off x="0" y="0"/>
          <a:ext cx="0" cy="0"/>
          <a:chOff x="0" y="0"/>
          <a:chExt cx="0" cy="0"/>
        </a:xfrm>
      </p:grpSpPr>
      <p:grpSp>
        <p:nvGrpSpPr>
          <p:cNvPr id="132" name="Google Shape;132;p17"/>
          <p:cNvGrpSpPr/>
          <p:nvPr/>
        </p:nvGrpSpPr>
        <p:grpSpPr>
          <a:xfrm>
            <a:off x="-548808" y="-584898"/>
            <a:ext cx="10241610" cy="6168779"/>
            <a:chOff x="-548808" y="-584898"/>
            <a:chExt cx="10241610" cy="6168779"/>
          </a:xfrm>
        </p:grpSpPr>
        <p:sp>
          <p:nvSpPr>
            <p:cNvPr id="133" name="Google Shape;133;p17"/>
            <p:cNvSpPr/>
            <p:nvPr/>
          </p:nvSpPr>
          <p:spPr>
            <a:xfrm>
              <a:off x="293877" y="46157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10800000" flipH="1">
              <a:off x="-129123" y="44966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rot="10800000" flipH="1">
              <a:off x="-548808" y="4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185192" y="-58489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rot="10800000">
              <a:off x="8434407" y="44966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rot="10800000">
              <a:off x="8854092" y="4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flipH="1">
              <a:off x="8120092" y="-58489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8" r:id="rId5"/>
    <p:sldLayoutId id="2147483660" r:id="rId6"/>
    <p:sldLayoutId id="2147483661" r:id="rId7"/>
    <p:sldLayoutId id="2147483662" r:id="rId8"/>
    <p:sldLayoutId id="2147483663" r:id="rId9"/>
    <p:sldLayoutId id="2147483665" r:id="rId10"/>
    <p:sldLayoutId id="2147483666" r:id="rId11"/>
    <p:sldLayoutId id="2147483670" r:id="rId12"/>
    <p:sldLayoutId id="2147483671" r:id="rId13"/>
    <p:sldLayoutId id="2147483677" r:id="rId14"/>
    <p:sldLayoutId id="2147483678" r:id="rId15"/>
    <p:sldLayoutId id="214748368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3C_E12016A2.xml"/><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16_0.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118_0.xml"/><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customXml" Target="../ink/ink1.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34.png"/><Relationship Id="rId7" Type="http://schemas.openxmlformats.org/officeDocument/2006/relationships/customXml" Target="../ink/ink3.xml"/><Relationship Id="rId12" Type="http://schemas.openxmlformats.org/officeDocument/2006/relationships/image" Target="../media/image32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9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310.png"/><Relationship Id="rId4" Type="http://schemas.openxmlformats.org/officeDocument/2006/relationships/image" Target="../media/image35.png"/><Relationship Id="rId9" Type="http://schemas.openxmlformats.org/officeDocument/2006/relationships/customXml" Target="../ink/ink4.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4D_CB96863F.xm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1A_0.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hyperlink" Target="https://arno.uvt.nl/show.cgi?fid=161188"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microsoft.com/office/2018/10/relationships/comments" Target="../comments/modernComment_11C_0.xml"/><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48_F0DA9E60.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38_B3E4959A.xm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531899" y="1288497"/>
            <a:ext cx="4735937" cy="5901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BÁO CÁO ĐỒ ÁN TỐT NGHIỆP</a:t>
            </a:r>
          </a:p>
        </p:txBody>
      </p:sp>
      <p:sp>
        <p:nvSpPr>
          <p:cNvPr id="345" name="Google Shape;345;p36"/>
          <p:cNvSpPr txBox="1">
            <a:spLocks noGrp="1"/>
          </p:cNvSpPr>
          <p:nvPr>
            <p:ph type="subTitle" idx="1"/>
          </p:nvPr>
        </p:nvSpPr>
        <p:spPr>
          <a:xfrm>
            <a:off x="130555" y="2139689"/>
            <a:ext cx="5538438" cy="1113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ỨNG DỤNG CÁC MÔ HÌNH HỌC MÁY DỰ ĐOÁN GIÁ TRỊ CHUYỂN NHƯỢNG CỦA CẦU THỦ BÓNG ĐÁ CHUYÊN NGHIỆP</a:t>
            </a:r>
            <a:endParaRPr sz="20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347" name="Google Shape;347;p36"/>
          <p:cNvGrpSpPr/>
          <p:nvPr/>
        </p:nvGrpSpPr>
        <p:grpSpPr>
          <a:xfrm>
            <a:off x="5538439" y="0"/>
            <a:ext cx="3523825" cy="5330283"/>
            <a:chOff x="5115337" y="-428624"/>
            <a:chExt cx="4275118" cy="6450405"/>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6"/>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A1380731-4E2F-CB0E-9590-99EF82A257CB}"/>
              </a:ext>
            </a:extLst>
          </p:cNvPr>
          <p:cNvSpPr txBox="1"/>
          <p:nvPr/>
        </p:nvSpPr>
        <p:spPr>
          <a:xfrm>
            <a:off x="1029822" y="3489533"/>
            <a:ext cx="3739904" cy="1015663"/>
          </a:xfrm>
          <a:prstGeom prst="rect">
            <a:avLst/>
          </a:prstGeom>
          <a:noFill/>
        </p:spPr>
        <p:txBody>
          <a:bodyPr wrap="square" rtlCol="0">
            <a:spAutoFit/>
          </a:bodyPr>
          <a:lstStyle/>
          <a:p>
            <a:r>
              <a:rPr lang="vi-VN" sz="15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Sinh viên thực hiện: Nguyễn Thành Trung</a:t>
            </a:r>
            <a:endParaRPr lang="en-US" sz="15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vi-VN" sz="15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Lớp: 61TH6</a:t>
            </a:r>
            <a:endParaRPr lang="en-US" sz="15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vi-VN" sz="15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Mã sinh viên: 195106</a:t>
            </a:r>
            <a:r>
              <a:rPr lang="en-US" sz="15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1075</a:t>
            </a:r>
          </a:p>
          <a:p>
            <a:r>
              <a:rPr lang="vi-VN" sz="15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Giảng viên hướng dẫn: ThS.Nguyễn Đắc Hiếu</a:t>
            </a:r>
            <a:endParaRPr lang="en-US" sz="15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158DC5B-8940-39A4-7854-6FF98E664CBC}"/>
              </a:ext>
            </a:extLst>
          </p:cNvPr>
          <p:cNvPicPr/>
          <p:nvPr/>
        </p:nvPicPr>
        <p:blipFill>
          <a:blip r:embed="rId3"/>
          <a:stretch>
            <a:fillRect/>
          </a:stretch>
        </p:blipFill>
        <p:spPr bwMode="auto">
          <a:xfrm>
            <a:off x="80474" y="18191"/>
            <a:ext cx="1137485" cy="1009268"/>
          </a:xfrm>
          <a:prstGeom prst="rect">
            <a:avLst/>
          </a:prstGeom>
          <a:noFill/>
          <a:ln w="9525">
            <a:noFill/>
            <a:miter lim="800000"/>
            <a:headEnd/>
            <a:tailEnd/>
          </a:ln>
        </p:spPr>
      </p:pic>
      <p:sp>
        <p:nvSpPr>
          <p:cNvPr id="4" name="TextBox 3">
            <a:extLst>
              <a:ext uri="{FF2B5EF4-FFF2-40B4-BE49-F238E27FC236}">
                <a16:creationId xmlns:a16="http://schemas.microsoft.com/office/drawing/2014/main" id="{466940F6-8D50-8CC9-EA6E-3D0F6D381B1D}"/>
              </a:ext>
            </a:extLst>
          </p:cNvPr>
          <p:cNvSpPr txBox="1"/>
          <p:nvPr/>
        </p:nvSpPr>
        <p:spPr>
          <a:xfrm>
            <a:off x="1217959" y="0"/>
            <a:ext cx="4343889" cy="769441"/>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TRƯỜNG ĐẠI HỌC THỦY LỢI</a:t>
            </a:r>
          </a:p>
          <a:p>
            <a:r>
              <a:rPr lang="vi-VN" sz="2000" dirty="0">
                <a:latin typeface="Calibri" panose="020F0502020204030204" pitchFamily="34" charset="0"/>
                <a:ea typeface="Calibri" panose="020F0502020204030204" pitchFamily="34" charset="0"/>
                <a:cs typeface="Calibri" panose="020F0502020204030204" pitchFamily="34" charset="0"/>
              </a:rPr>
              <a:t>Khoa công nghệ thông tin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3"/>
          <p:cNvSpPr txBox="1">
            <a:spLocks noGrp="1"/>
          </p:cNvSpPr>
          <p:nvPr>
            <p:ph type="title"/>
          </p:nvPr>
        </p:nvSpPr>
        <p:spPr>
          <a:xfrm>
            <a:off x="720000" y="134228"/>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dirty="0">
                <a:latin typeface="Bahnschrift SemiBold SemiConden" panose="020B0502040204020203" pitchFamily="34" charset="0"/>
              </a:rPr>
              <a:t>LightGBM và XGBoost</a:t>
            </a:r>
            <a:endParaRPr sz="3400" dirty="0">
              <a:latin typeface="Bahnschrift SemiBold SemiConden" panose="020B0502040204020203" pitchFamily="34" charset="0"/>
            </a:endParaRPr>
          </a:p>
        </p:txBody>
      </p:sp>
      <p:sp>
        <p:nvSpPr>
          <p:cNvPr id="488" name="Google Shape;488;p43"/>
          <p:cNvSpPr txBox="1">
            <a:spLocks noGrp="1"/>
          </p:cNvSpPr>
          <p:nvPr>
            <p:ph type="subTitle" idx="1"/>
          </p:nvPr>
        </p:nvSpPr>
        <p:spPr>
          <a:xfrm>
            <a:off x="719999" y="706927"/>
            <a:ext cx="3852001" cy="186482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XGBoost (Extreme Gradient Boosting) là một giải thuật dựa trên gradient boosting với những cải tiến về tối ưu thuật toán</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kết hợp giữa sức mạnh phần mềm và phần cứng</a:t>
            </a:r>
          </a:p>
        </p:txBody>
      </p:sp>
      <p:pic>
        <p:nvPicPr>
          <p:cNvPr id="6" name="Picture 5" descr="A diagram of a diagram&#10;&#10;Description automatically generated">
            <a:extLst>
              <a:ext uri="{FF2B5EF4-FFF2-40B4-BE49-F238E27FC236}">
                <a16:creationId xmlns:a16="http://schemas.microsoft.com/office/drawing/2014/main" id="{0F92BD02-970A-7898-5AAE-9FC0E2F8E842}"/>
              </a:ext>
            </a:extLst>
          </p:cNvPr>
          <p:cNvPicPr>
            <a:picLocks noChangeAspect="1"/>
          </p:cNvPicPr>
          <p:nvPr/>
        </p:nvPicPr>
        <p:blipFill>
          <a:blip r:embed="rId3"/>
          <a:stretch>
            <a:fillRect/>
          </a:stretch>
        </p:blipFill>
        <p:spPr>
          <a:xfrm>
            <a:off x="4753097" y="676457"/>
            <a:ext cx="3654835" cy="1895293"/>
          </a:xfrm>
          <a:prstGeom prst="rect">
            <a:avLst/>
          </a:prstGeom>
        </p:spPr>
      </p:pic>
      <p:sp>
        <p:nvSpPr>
          <p:cNvPr id="7" name="TextBox 6">
            <a:extLst>
              <a:ext uri="{FF2B5EF4-FFF2-40B4-BE49-F238E27FC236}">
                <a16:creationId xmlns:a16="http://schemas.microsoft.com/office/drawing/2014/main" id="{15D895D9-2125-D451-E3BE-D4C7798B29C3}"/>
              </a:ext>
            </a:extLst>
          </p:cNvPr>
          <p:cNvSpPr txBox="1"/>
          <p:nvPr/>
        </p:nvSpPr>
        <p:spPr>
          <a:xfrm>
            <a:off x="719999" y="2683856"/>
            <a:ext cx="3852001" cy="1351588"/>
          </a:xfrm>
          <a:prstGeom prst="rect">
            <a:avLst/>
          </a:prstGeom>
          <a:noFill/>
        </p:spPr>
        <p:txBody>
          <a:bodyPr wrap="square" rtlCol="0">
            <a:spAutoFit/>
          </a:bodyPr>
          <a:lstStyle/>
          <a:p>
            <a:pPr>
              <a:lnSpc>
                <a:spcPct val="150000"/>
              </a:lnSpc>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LightGBM sử dụng "histogram-based algorithms" kết hợp vớ</a:t>
            </a:r>
            <a:r>
              <a:rPr lang="en-US" dirty="0" err="1">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GOSS và EFB, giúp tăng tốc tính toán. LightGBM xây dựng cây theo leaf-wise</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thay v</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ì</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sử dụng level-wise</a:t>
            </a:r>
          </a:p>
        </p:txBody>
      </p:sp>
      <p:pic>
        <p:nvPicPr>
          <p:cNvPr id="9" name="Picture 8" descr="A diagram of a tree growth&#10;&#10;Description automatically generated">
            <a:extLst>
              <a:ext uri="{FF2B5EF4-FFF2-40B4-BE49-F238E27FC236}">
                <a16:creationId xmlns:a16="http://schemas.microsoft.com/office/drawing/2014/main" id="{A93AF768-2A24-34FB-C955-D3715EA2597B}"/>
              </a:ext>
            </a:extLst>
          </p:cNvPr>
          <p:cNvPicPr>
            <a:picLocks noChangeAspect="1"/>
          </p:cNvPicPr>
          <p:nvPr/>
        </p:nvPicPr>
        <p:blipFill>
          <a:blip r:embed="rId4"/>
          <a:stretch>
            <a:fillRect/>
          </a:stretch>
        </p:blipFill>
        <p:spPr>
          <a:xfrm>
            <a:off x="4572000" y="2683856"/>
            <a:ext cx="4017031" cy="1895294"/>
          </a:xfrm>
          <a:prstGeom prst="rect">
            <a:avLst/>
          </a:prstGeom>
        </p:spPr>
      </p:pic>
    </p:spTree>
    <p:extLst>
      <p:ext uri="{BB962C8B-B14F-4D97-AF65-F5344CB8AC3E}">
        <p14:creationId xmlns:p14="http://schemas.microsoft.com/office/powerpoint/2010/main" val="314331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3" name="Picture 2" descr="A diagram with text and circles&#10;&#10;Description automatically generated with medium confidence">
            <a:extLst>
              <a:ext uri="{FF2B5EF4-FFF2-40B4-BE49-F238E27FC236}">
                <a16:creationId xmlns:a16="http://schemas.microsoft.com/office/drawing/2014/main" id="{6E4B4719-8EC2-B9DD-D316-9FCD4A9B6E38}"/>
              </a:ext>
            </a:extLst>
          </p:cNvPr>
          <p:cNvPicPr>
            <a:picLocks noChangeAspect="1"/>
          </p:cNvPicPr>
          <p:nvPr/>
        </p:nvPicPr>
        <p:blipFill>
          <a:blip r:embed="rId3"/>
          <a:stretch>
            <a:fillRect/>
          </a:stretch>
        </p:blipFill>
        <p:spPr>
          <a:xfrm>
            <a:off x="468186" y="151552"/>
            <a:ext cx="8207627" cy="48403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2" name="Google Shape;666;p50">
            <a:extLst>
              <a:ext uri="{FF2B5EF4-FFF2-40B4-BE49-F238E27FC236}">
                <a16:creationId xmlns:a16="http://schemas.microsoft.com/office/drawing/2014/main" id="{E134A910-8FCB-570A-4E2D-998A581D6333}"/>
              </a:ext>
            </a:extLst>
          </p:cNvPr>
          <p:cNvSpPr txBox="1">
            <a:spLocks noGrp="1"/>
          </p:cNvSpPr>
          <p:nvPr>
            <p:ph type="subTitle" idx="1"/>
          </p:nvPr>
        </p:nvSpPr>
        <p:spPr>
          <a:xfrm>
            <a:off x="705489" y="66907"/>
            <a:ext cx="7449769" cy="5055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dirty="0">
                <a:latin typeface="Bahnschrift SemiBold SemiConden" panose="020B0502040204020203" pitchFamily="34" charset="0"/>
              </a:rPr>
              <a:t>Tổng quan các bước thu thập dữ liệu</a:t>
            </a:r>
          </a:p>
        </p:txBody>
      </p:sp>
      <p:pic>
        <p:nvPicPr>
          <p:cNvPr id="4" name="Picture 3">
            <a:extLst>
              <a:ext uri="{FF2B5EF4-FFF2-40B4-BE49-F238E27FC236}">
                <a16:creationId xmlns:a16="http://schemas.microsoft.com/office/drawing/2014/main" id="{28E03865-816C-0005-42A0-078EB17003C1}"/>
              </a:ext>
            </a:extLst>
          </p:cNvPr>
          <p:cNvPicPr>
            <a:picLocks noChangeAspect="1"/>
          </p:cNvPicPr>
          <p:nvPr/>
        </p:nvPicPr>
        <p:blipFill rotWithShape="1">
          <a:blip r:embed="rId3"/>
          <a:srcRect l="1018"/>
          <a:stretch/>
        </p:blipFill>
        <p:spPr>
          <a:xfrm>
            <a:off x="1830093" y="863110"/>
            <a:ext cx="5483813" cy="3741744"/>
          </a:xfrm>
          <a:prstGeom prst="rect">
            <a:avLst/>
          </a:prstGeom>
        </p:spPr>
      </p:pic>
      <p:sp>
        <p:nvSpPr>
          <p:cNvPr id="5" name="Rectangle 4">
            <a:extLst>
              <a:ext uri="{FF2B5EF4-FFF2-40B4-BE49-F238E27FC236}">
                <a16:creationId xmlns:a16="http://schemas.microsoft.com/office/drawing/2014/main" id="{235491C3-6D6E-2EF9-8F77-D083942FC7B6}"/>
              </a:ext>
            </a:extLst>
          </p:cNvPr>
          <p:cNvSpPr/>
          <p:nvPr/>
        </p:nvSpPr>
        <p:spPr>
          <a:xfrm>
            <a:off x="3185648" y="2569291"/>
            <a:ext cx="1047136" cy="644012"/>
          </a:xfrm>
          <a:prstGeom prst="rect">
            <a:avLst/>
          </a:prstGeom>
          <a:no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Dữ liệu về cầu thủ</a:t>
            </a:r>
          </a:p>
        </p:txBody>
      </p:sp>
      <p:sp>
        <p:nvSpPr>
          <p:cNvPr id="7" name="Rectangle 6">
            <a:extLst>
              <a:ext uri="{FF2B5EF4-FFF2-40B4-BE49-F238E27FC236}">
                <a16:creationId xmlns:a16="http://schemas.microsoft.com/office/drawing/2014/main" id="{1E5FE3A5-0C29-B7C2-3D07-954C69BA13C0}"/>
              </a:ext>
            </a:extLst>
          </p:cNvPr>
          <p:cNvSpPr/>
          <p:nvPr/>
        </p:nvSpPr>
        <p:spPr>
          <a:xfrm>
            <a:off x="4696063" y="2569291"/>
            <a:ext cx="1047136" cy="644013"/>
          </a:xfrm>
          <a:prstGeom prst="rect">
            <a:avLst/>
          </a:prstGeom>
          <a:no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Dữ liệu về giá chuyển nhượng</a:t>
            </a:r>
          </a:p>
        </p:txBody>
      </p:sp>
      <p:cxnSp>
        <p:nvCxnSpPr>
          <p:cNvPr id="9" name="Straight Arrow Connector 8">
            <a:extLst>
              <a:ext uri="{FF2B5EF4-FFF2-40B4-BE49-F238E27FC236}">
                <a16:creationId xmlns:a16="http://schemas.microsoft.com/office/drawing/2014/main" id="{A686F0E9-DCA8-8CBA-44B5-CDFE819029F7}"/>
              </a:ext>
            </a:extLst>
          </p:cNvPr>
          <p:cNvCxnSpPr/>
          <p:nvPr/>
        </p:nvCxnSpPr>
        <p:spPr>
          <a:xfrm flipH="1">
            <a:off x="3871452" y="2072148"/>
            <a:ext cx="154858" cy="497143"/>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BEAE43-7FC8-1EBD-32B3-E30A18913F27}"/>
              </a:ext>
            </a:extLst>
          </p:cNvPr>
          <p:cNvCxnSpPr>
            <a:endCxn id="7" idx="0"/>
          </p:cNvCxnSpPr>
          <p:nvPr/>
        </p:nvCxnSpPr>
        <p:spPr>
          <a:xfrm>
            <a:off x="5219631" y="2035277"/>
            <a:ext cx="0" cy="534014"/>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5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6" name="Google Shape;666;p50"/>
          <p:cNvSpPr txBox="1">
            <a:spLocks noGrp="1"/>
          </p:cNvSpPr>
          <p:nvPr>
            <p:ph type="subTitle" idx="1"/>
          </p:nvPr>
        </p:nvSpPr>
        <p:spPr>
          <a:xfrm>
            <a:off x="705489" y="66907"/>
            <a:ext cx="7449769" cy="5055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dirty="0">
                <a:latin typeface="Bahnschrift SemiBold SemiConden" panose="020B0502040204020203" pitchFamily="34" charset="0"/>
              </a:rPr>
              <a:t>Thu thập dữ liệu cầu thủ</a:t>
            </a:r>
          </a:p>
        </p:txBody>
      </p:sp>
      <p:sp>
        <p:nvSpPr>
          <p:cNvPr id="7" name="TextBox 6">
            <a:extLst>
              <a:ext uri="{FF2B5EF4-FFF2-40B4-BE49-F238E27FC236}">
                <a16:creationId xmlns:a16="http://schemas.microsoft.com/office/drawing/2014/main" id="{9379D36D-E878-A6CD-BDA8-6E9C67CD92B2}"/>
              </a:ext>
            </a:extLst>
          </p:cNvPr>
          <p:cNvSpPr txBox="1"/>
          <p:nvPr/>
        </p:nvSpPr>
        <p:spPr>
          <a:xfrm>
            <a:off x="705489" y="568396"/>
            <a:ext cx="7608638" cy="307777"/>
          </a:xfrm>
          <a:prstGeom prst="rect">
            <a:avLst/>
          </a:prstGeom>
          <a:noFill/>
        </p:spPr>
        <p:txBody>
          <a:bodyPr wrap="square" rtlCol="0" anchor="ctr">
            <a:spAutoFit/>
          </a:bodyPr>
          <a:lstStyle/>
          <a:p>
            <a:r>
              <a:rPr lang="vi-VN" dirty="0">
                <a:latin typeface="Calibri" panose="020F0502020204030204" pitchFamily="34" charset="0"/>
                <a:ea typeface="Calibri" panose="020F0502020204030204" pitchFamily="34" charset="0"/>
                <a:cs typeface="Calibri" panose="020F0502020204030204" pitchFamily="34" charset="0"/>
              </a:rPr>
              <a:t>Dữ liệu cầu thủ được thu thập từ trang web Sofifa:</a:t>
            </a:r>
          </a:p>
        </p:txBody>
      </p:sp>
      <p:pic>
        <p:nvPicPr>
          <p:cNvPr id="12" name="Picture 11">
            <a:extLst>
              <a:ext uri="{FF2B5EF4-FFF2-40B4-BE49-F238E27FC236}">
                <a16:creationId xmlns:a16="http://schemas.microsoft.com/office/drawing/2014/main" id="{D2242948-078E-B9A8-D7BC-CE8527744BB6}"/>
              </a:ext>
            </a:extLst>
          </p:cNvPr>
          <p:cNvPicPr>
            <a:picLocks noChangeAspect="1"/>
          </p:cNvPicPr>
          <p:nvPr/>
        </p:nvPicPr>
        <p:blipFill rotWithShape="1">
          <a:blip r:embed="rId4"/>
          <a:srcRect t="1654" r="4739"/>
          <a:stretch/>
        </p:blipFill>
        <p:spPr>
          <a:xfrm>
            <a:off x="705489" y="991511"/>
            <a:ext cx="3768746" cy="3895912"/>
          </a:xfrm>
          <a:prstGeom prst="rect">
            <a:avLst/>
          </a:prstGeom>
          <a:ln>
            <a:noFill/>
          </a:ln>
          <a:effectLst>
            <a:outerShdw blurRad="292100" dist="139700" dir="2700000" algn="tl" rotWithShape="0">
              <a:srgbClr val="333333">
                <a:alpha val="65000"/>
              </a:srgbClr>
            </a:outerShdw>
          </a:effectLst>
        </p:spPr>
      </p:pic>
      <p:sp>
        <p:nvSpPr>
          <p:cNvPr id="13" name="Arrow: Right 12">
            <a:extLst>
              <a:ext uri="{FF2B5EF4-FFF2-40B4-BE49-F238E27FC236}">
                <a16:creationId xmlns:a16="http://schemas.microsoft.com/office/drawing/2014/main" id="{7B9FDA5E-8DA7-8251-86FD-516948DE8426}"/>
              </a:ext>
            </a:extLst>
          </p:cNvPr>
          <p:cNvSpPr/>
          <p:nvPr/>
        </p:nvSpPr>
        <p:spPr>
          <a:xfrm>
            <a:off x="4572000" y="2835389"/>
            <a:ext cx="247810" cy="2081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3" name="Picture 2" descr="A screenshot of a computer&#10;&#10;Description automatically generated">
            <a:extLst>
              <a:ext uri="{FF2B5EF4-FFF2-40B4-BE49-F238E27FC236}">
                <a16:creationId xmlns:a16="http://schemas.microsoft.com/office/drawing/2014/main" id="{C457C2FE-C898-95DF-FA7B-793AA58E3EA8}"/>
              </a:ext>
            </a:extLst>
          </p:cNvPr>
          <p:cNvPicPr>
            <a:picLocks noChangeAspect="1"/>
          </p:cNvPicPr>
          <p:nvPr/>
        </p:nvPicPr>
        <p:blipFill>
          <a:blip r:embed="rId5"/>
          <a:stretch>
            <a:fillRect/>
          </a:stretch>
        </p:blipFill>
        <p:spPr>
          <a:xfrm>
            <a:off x="4917575" y="931825"/>
            <a:ext cx="3819065" cy="40152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697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6" name="Google Shape;666;p50"/>
          <p:cNvSpPr txBox="1">
            <a:spLocks noGrp="1"/>
          </p:cNvSpPr>
          <p:nvPr>
            <p:ph type="subTitle" idx="1"/>
          </p:nvPr>
        </p:nvSpPr>
        <p:spPr>
          <a:xfrm>
            <a:off x="705489" y="66907"/>
            <a:ext cx="7449769" cy="5055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dirty="0">
                <a:latin typeface="Bahnschrift SemiBold SemiConden" panose="020B0502040204020203" pitchFamily="34" charset="0"/>
              </a:rPr>
              <a:t>Thu thập dữ liệu cầu thủ</a:t>
            </a:r>
          </a:p>
        </p:txBody>
      </p:sp>
      <p:sp>
        <p:nvSpPr>
          <p:cNvPr id="7" name="TextBox 6">
            <a:extLst>
              <a:ext uri="{FF2B5EF4-FFF2-40B4-BE49-F238E27FC236}">
                <a16:creationId xmlns:a16="http://schemas.microsoft.com/office/drawing/2014/main" id="{9379D36D-E878-A6CD-BDA8-6E9C67CD92B2}"/>
              </a:ext>
            </a:extLst>
          </p:cNvPr>
          <p:cNvSpPr txBox="1"/>
          <p:nvPr/>
        </p:nvSpPr>
        <p:spPr>
          <a:xfrm>
            <a:off x="705489" y="588713"/>
            <a:ext cx="7608638" cy="307777"/>
          </a:xfrm>
          <a:prstGeom prst="rect">
            <a:avLst/>
          </a:prstGeom>
          <a:noFill/>
        </p:spPr>
        <p:txBody>
          <a:bodyPr wrap="square" rtlCol="0" anchor="ctr">
            <a:spAutoFit/>
          </a:bodyPr>
          <a:lstStyle/>
          <a:p>
            <a:r>
              <a:rPr lang="vi-VN" dirty="0">
                <a:latin typeface="Calibri" panose="020F0502020204030204" pitchFamily="34" charset="0"/>
                <a:ea typeface="Calibri" panose="020F0502020204030204" pitchFamily="34" charset="0"/>
                <a:cs typeface="Calibri" panose="020F0502020204030204" pitchFamily="34" charset="0"/>
              </a:rPr>
              <a:t>Sử dụng thư viện BeautifulSoup để</a:t>
            </a:r>
            <a:r>
              <a:rPr lang="en-US" dirty="0">
                <a:latin typeface="Calibri" panose="020F0502020204030204" pitchFamily="34" charset="0"/>
                <a:ea typeface="Calibri" panose="020F0502020204030204" pitchFamily="34" charset="0"/>
                <a:cs typeface="Calibri" panose="020F0502020204030204" pitchFamily="34" charset="0"/>
              </a:rPr>
              <a:t> t</a:t>
            </a:r>
            <a:r>
              <a:rPr lang="vi-VN" dirty="0">
                <a:latin typeface="Calibri" panose="020F0502020204030204" pitchFamily="34" charset="0"/>
                <a:ea typeface="Calibri" panose="020F0502020204030204" pitchFamily="34" charset="0"/>
                <a:cs typeface="Calibri" panose="020F0502020204030204" pitchFamily="34" charset="0"/>
              </a:rPr>
              <a:t>rích xuất</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dữ liệu:</a:t>
            </a:r>
          </a:p>
        </p:txBody>
      </p:sp>
      <p:pic>
        <p:nvPicPr>
          <p:cNvPr id="4" name="Picture 3" descr="A screenshot of a computer&#10;&#10;Description automatically generated">
            <a:extLst>
              <a:ext uri="{FF2B5EF4-FFF2-40B4-BE49-F238E27FC236}">
                <a16:creationId xmlns:a16="http://schemas.microsoft.com/office/drawing/2014/main" id="{C5165A08-9493-4B8D-FFB6-C7A94A1BA475}"/>
              </a:ext>
            </a:extLst>
          </p:cNvPr>
          <p:cNvPicPr>
            <a:picLocks noChangeAspect="1"/>
          </p:cNvPicPr>
          <p:nvPr/>
        </p:nvPicPr>
        <p:blipFill>
          <a:blip r:embed="rId3"/>
          <a:stretch>
            <a:fillRect/>
          </a:stretch>
        </p:blipFill>
        <p:spPr>
          <a:xfrm>
            <a:off x="705489" y="912774"/>
            <a:ext cx="7923109" cy="38374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12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9" name="Google Shape;749;p54"/>
          <p:cNvSpPr txBox="1">
            <a:spLocks noGrp="1"/>
          </p:cNvSpPr>
          <p:nvPr>
            <p:ph type="title"/>
          </p:nvPr>
        </p:nvSpPr>
        <p:spPr>
          <a:xfrm>
            <a:off x="623580" y="124635"/>
            <a:ext cx="7400280" cy="5061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dirty="0">
                <a:latin typeface="Bahnschrift SemiBold SemiConden" panose="020B0502040204020203" pitchFamily="34" charset="0"/>
              </a:rPr>
              <a:t>Thu thập dữ liệu giá chuyển nhượng</a:t>
            </a:r>
          </a:p>
        </p:txBody>
      </p:sp>
      <p:sp>
        <p:nvSpPr>
          <p:cNvPr id="6" name="TextBox 5">
            <a:extLst>
              <a:ext uri="{FF2B5EF4-FFF2-40B4-BE49-F238E27FC236}">
                <a16:creationId xmlns:a16="http://schemas.microsoft.com/office/drawing/2014/main" id="{6839B0E3-FC05-82FB-4CE1-ACAD7AFC8013}"/>
              </a:ext>
            </a:extLst>
          </p:cNvPr>
          <p:cNvSpPr txBox="1"/>
          <p:nvPr/>
        </p:nvSpPr>
        <p:spPr>
          <a:xfrm>
            <a:off x="623580" y="744585"/>
            <a:ext cx="6210300" cy="309150"/>
          </a:xfrm>
          <a:prstGeom prst="rect">
            <a:avLst/>
          </a:prstGeom>
          <a:noFill/>
        </p:spPr>
        <p:txBody>
          <a:bodyPr wrap="square" rtlCol="0">
            <a:spAutoFit/>
          </a:bodyPr>
          <a:lstStyle/>
          <a:p>
            <a:r>
              <a:rPr lang="vi-VN" dirty="0">
                <a:latin typeface="Calibri" panose="020F0502020204030204" pitchFamily="34" charset="0"/>
                <a:ea typeface="Calibri" panose="020F0502020204030204" pitchFamily="34" charset="0"/>
                <a:cs typeface="Calibri" panose="020F0502020204030204" pitchFamily="34" charset="0"/>
              </a:rPr>
              <a:t>Dữ liệu </a:t>
            </a:r>
            <a:r>
              <a:rPr lang="en-US" dirty="0" err="1">
                <a:latin typeface="Calibri" panose="020F0502020204030204" pitchFamily="34" charset="0"/>
                <a:ea typeface="Calibri" panose="020F0502020204030204" pitchFamily="34" charset="0"/>
                <a:cs typeface="Calibri" panose="020F0502020204030204" pitchFamily="34" charset="0"/>
              </a:rPr>
              <a:t>giá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chuyển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nhượng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thập</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từ</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trang</a:t>
            </a:r>
            <a:r>
              <a:rPr lang="en-US" dirty="0">
                <a:latin typeface="Calibri" panose="020F0502020204030204" pitchFamily="34" charset="0"/>
                <a:ea typeface="Calibri" panose="020F0502020204030204" pitchFamily="34" charset="0"/>
                <a:cs typeface="Calibri" panose="020F0502020204030204" pitchFamily="34" charset="0"/>
              </a:rPr>
              <a:t> web </a:t>
            </a:r>
            <a:r>
              <a:rPr lang="en-US" dirty="0" err="1">
                <a:latin typeface="Calibri" panose="020F0502020204030204" pitchFamily="34" charset="0"/>
                <a:ea typeface="Calibri" panose="020F0502020204030204" pitchFamily="34" charset="0"/>
                <a:cs typeface="Calibri" panose="020F0502020204030204" pitchFamily="34" charset="0"/>
              </a:rPr>
              <a:t>Transfermarkt</a:t>
            </a:r>
            <a:r>
              <a:rPr lang="vi-VN" dirty="0">
                <a:latin typeface="Calibri" panose="020F0502020204030204" pitchFamily="34" charset="0"/>
                <a:ea typeface="Calibri" panose="020F0502020204030204" pitchFamily="34" charset="0"/>
                <a:cs typeface="Calibri" panose="020F0502020204030204" pitchFamily="34" charset="0"/>
              </a:rPr>
              <a:t>:</a:t>
            </a:r>
          </a:p>
        </p:txBody>
      </p:sp>
      <p:pic>
        <p:nvPicPr>
          <p:cNvPr id="8" name="Picture 7">
            <a:extLst>
              <a:ext uri="{FF2B5EF4-FFF2-40B4-BE49-F238E27FC236}">
                <a16:creationId xmlns:a16="http://schemas.microsoft.com/office/drawing/2014/main" id="{576A8307-4EA1-F1EF-93DC-7CD48D077B06}"/>
              </a:ext>
            </a:extLst>
          </p:cNvPr>
          <p:cNvPicPr>
            <a:picLocks noChangeAspect="1"/>
          </p:cNvPicPr>
          <p:nvPr/>
        </p:nvPicPr>
        <p:blipFill>
          <a:blip r:embed="rId3"/>
          <a:stretch>
            <a:fillRect/>
          </a:stretch>
        </p:blipFill>
        <p:spPr>
          <a:xfrm>
            <a:off x="5059680" y="1281255"/>
            <a:ext cx="3880653" cy="3117660"/>
          </a:xfrm>
          <a:prstGeom prst="rect">
            <a:avLst/>
          </a:prstGeom>
        </p:spPr>
      </p:pic>
      <p:sp>
        <p:nvSpPr>
          <p:cNvPr id="9" name="Plus Sign 8">
            <a:extLst>
              <a:ext uri="{FF2B5EF4-FFF2-40B4-BE49-F238E27FC236}">
                <a16:creationId xmlns:a16="http://schemas.microsoft.com/office/drawing/2014/main" id="{B235072A-F012-A03B-1757-C4E2CF47D198}"/>
              </a:ext>
            </a:extLst>
          </p:cNvPr>
          <p:cNvSpPr/>
          <p:nvPr/>
        </p:nvSpPr>
        <p:spPr>
          <a:xfrm>
            <a:off x="4651477" y="2589165"/>
            <a:ext cx="369473" cy="30915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descr="A screenshot of a computer screen&#10;&#10;Description automatically generated">
            <a:extLst>
              <a:ext uri="{FF2B5EF4-FFF2-40B4-BE49-F238E27FC236}">
                <a16:creationId xmlns:a16="http://schemas.microsoft.com/office/drawing/2014/main" id="{7961B61C-A458-9CA0-AD62-A763F6646A5B}"/>
              </a:ext>
            </a:extLst>
          </p:cNvPr>
          <p:cNvPicPr>
            <a:picLocks noChangeAspect="1"/>
          </p:cNvPicPr>
          <p:nvPr/>
        </p:nvPicPr>
        <p:blipFill rotWithShape="1">
          <a:blip r:embed="rId4"/>
          <a:srcRect b="26017"/>
          <a:stretch/>
        </p:blipFill>
        <p:spPr>
          <a:xfrm>
            <a:off x="700626" y="1281255"/>
            <a:ext cx="3871374" cy="3117660"/>
          </a:xfrm>
          <a:prstGeom prst="rect">
            <a:avLst/>
          </a:prstGeom>
        </p:spPr>
      </p:pic>
      <p:sp>
        <p:nvSpPr>
          <p:cNvPr id="2" name="Oval 1">
            <a:extLst>
              <a:ext uri="{FF2B5EF4-FFF2-40B4-BE49-F238E27FC236}">
                <a16:creationId xmlns:a16="http://schemas.microsoft.com/office/drawing/2014/main" id="{53B9DE71-7077-DF35-36A0-A56B950F216F}"/>
              </a:ext>
            </a:extLst>
          </p:cNvPr>
          <p:cNvSpPr/>
          <p:nvPr/>
        </p:nvSpPr>
        <p:spPr>
          <a:xfrm>
            <a:off x="8458200" y="1281254"/>
            <a:ext cx="619432" cy="114485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3588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743"/>
        <p:cNvGrpSpPr/>
        <p:nvPr/>
      </p:nvGrpSpPr>
      <p:grpSpPr>
        <a:xfrm>
          <a:off x="0" y="0"/>
          <a:ext cx="0" cy="0"/>
          <a:chOff x="0" y="0"/>
          <a:chExt cx="0" cy="0"/>
        </a:xfrm>
      </p:grpSpPr>
      <p:sp>
        <p:nvSpPr>
          <p:cNvPr id="749" name="Google Shape;749;p54"/>
          <p:cNvSpPr txBox="1">
            <a:spLocks noGrp="1"/>
          </p:cNvSpPr>
          <p:nvPr>
            <p:ph type="title"/>
          </p:nvPr>
        </p:nvSpPr>
        <p:spPr>
          <a:xfrm>
            <a:off x="623580" y="53340"/>
            <a:ext cx="7400280" cy="5061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dirty="0">
                <a:latin typeface="Bahnschrift SemiBold SemiConden" panose="020B0502040204020203" pitchFamily="34" charset="0"/>
              </a:rPr>
              <a:t>Thu thập dữ liệu giá chuyển nhượng</a:t>
            </a:r>
          </a:p>
        </p:txBody>
      </p:sp>
      <p:sp>
        <p:nvSpPr>
          <p:cNvPr id="4" name="TextBox 3">
            <a:extLst>
              <a:ext uri="{FF2B5EF4-FFF2-40B4-BE49-F238E27FC236}">
                <a16:creationId xmlns:a16="http://schemas.microsoft.com/office/drawing/2014/main" id="{F9007461-3796-07E3-D586-811366201362}"/>
              </a:ext>
            </a:extLst>
          </p:cNvPr>
          <p:cNvSpPr txBox="1"/>
          <p:nvPr/>
        </p:nvSpPr>
        <p:spPr>
          <a:xfrm>
            <a:off x="623580" y="555180"/>
            <a:ext cx="7834620" cy="382092"/>
          </a:xfrm>
          <a:prstGeom prst="rect">
            <a:avLst/>
          </a:prstGeom>
          <a:noFill/>
        </p:spPr>
        <p:txBody>
          <a:bodyPr wrap="square" rtlCol="0">
            <a:spAutoFit/>
          </a:bodyPr>
          <a:lstStyle/>
          <a:p>
            <a:pPr>
              <a:lnSpc>
                <a:spcPct val="150000"/>
              </a:lnSpc>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Thu thập dữ liệu từ web:</a:t>
            </a:r>
          </a:p>
        </p:txBody>
      </p:sp>
      <p:pic>
        <p:nvPicPr>
          <p:cNvPr id="3" name="Picture 2" descr="A screenshot of a computer&#10;&#10;Description automatically generated">
            <a:extLst>
              <a:ext uri="{FF2B5EF4-FFF2-40B4-BE49-F238E27FC236}">
                <a16:creationId xmlns:a16="http://schemas.microsoft.com/office/drawing/2014/main" id="{00E6B3CD-0612-338D-29C6-F437B88304DF}"/>
              </a:ext>
            </a:extLst>
          </p:cNvPr>
          <p:cNvPicPr>
            <a:picLocks noChangeAspect="1"/>
          </p:cNvPicPr>
          <p:nvPr/>
        </p:nvPicPr>
        <p:blipFill>
          <a:blip r:embed="rId3"/>
          <a:stretch>
            <a:fillRect/>
          </a:stretch>
        </p:blipFill>
        <p:spPr>
          <a:xfrm>
            <a:off x="654690" y="1061370"/>
            <a:ext cx="7834620" cy="3839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877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56"/>
          <p:cNvSpPr txBox="1">
            <a:spLocks noGrp="1"/>
          </p:cNvSpPr>
          <p:nvPr>
            <p:ph type="title"/>
          </p:nvPr>
        </p:nvSpPr>
        <p:spPr>
          <a:xfrm>
            <a:off x="720000" y="93557"/>
            <a:ext cx="7704000" cy="4769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dirty="0">
                <a:latin typeface="Bahnschrift SemiBold SemiConden" panose="020B0502040204020203" pitchFamily="34" charset="0"/>
              </a:rPr>
              <a:t>Thu thập dữ liệu giá chuyển nhượng</a:t>
            </a:r>
          </a:p>
        </p:txBody>
      </p:sp>
      <p:pic>
        <p:nvPicPr>
          <p:cNvPr id="4" name="Picture 3" descr="A screenshot of a computer screen&#10;&#10;Description automatically generated">
            <a:extLst>
              <a:ext uri="{FF2B5EF4-FFF2-40B4-BE49-F238E27FC236}">
                <a16:creationId xmlns:a16="http://schemas.microsoft.com/office/drawing/2014/main" id="{0EBD4180-9276-D5BF-0660-58FFF6E48356}"/>
              </a:ext>
            </a:extLst>
          </p:cNvPr>
          <p:cNvPicPr>
            <a:picLocks noChangeAspect="1"/>
          </p:cNvPicPr>
          <p:nvPr/>
        </p:nvPicPr>
        <p:blipFill>
          <a:blip r:embed="rId3"/>
          <a:stretch>
            <a:fillRect/>
          </a:stretch>
        </p:blipFill>
        <p:spPr>
          <a:xfrm>
            <a:off x="720000" y="952644"/>
            <a:ext cx="3082249" cy="3615342"/>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954D46EA-7079-985F-F64C-5C1AD97DEE89}"/>
              </a:ext>
            </a:extLst>
          </p:cNvPr>
          <p:cNvSpPr txBox="1"/>
          <p:nvPr/>
        </p:nvSpPr>
        <p:spPr>
          <a:xfrm>
            <a:off x="720000" y="570552"/>
            <a:ext cx="6869520" cy="382092"/>
          </a:xfrm>
          <a:prstGeom prst="rect">
            <a:avLst/>
          </a:prstGeom>
          <a:noFill/>
        </p:spPr>
        <p:txBody>
          <a:bodyPr wrap="square" rtlCol="0">
            <a:spAutoFit/>
          </a:bodyPr>
          <a:lstStyle/>
          <a:p>
            <a:pPr>
              <a:lnSpc>
                <a:spcPct val="150000"/>
              </a:lnSpc>
            </a:pPr>
            <a:r>
              <a:rPr lang="vi-VN" dirty="0">
                <a:latin typeface="Calibri" panose="020F0502020204030204" pitchFamily="34" charset="0"/>
                <a:ea typeface="Calibri" panose="020F0502020204030204" pitchFamily="34" charset="0"/>
                <a:cs typeface="Calibri" panose="020F0502020204030204" pitchFamily="34" charset="0"/>
              </a:rPr>
              <a:t>Xử lý các dữ liệu đặc biệt:</a:t>
            </a:r>
          </a:p>
        </p:txBody>
      </p:sp>
      <p:pic>
        <p:nvPicPr>
          <p:cNvPr id="6" name="Picture 5">
            <a:extLst>
              <a:ext uri="{FF2B5EF4-FFF2-40B4-BE49-F238E27FC236}">
                <a16:creationId xmlns:a16="http://schemas.microsoft.com/office/drawing/2014/main" id="{CF31AB07-18B6-63CA-6D92-CF9133E0E1FC}"/>
              </a:ext>
            </a:extLst>
          </p:cNvPr>
          <p:cNvPicPr>
            <a:picLocks noChangeAspect="1"/>
          </p:cNvPicPr>
          <p:nvPr/>
        </p:nvPicPr>
        <p:blipFill rotWithShape="1">
          <a:blip r:embed="rId4"/>
          <a:srcRect l="1487" r="3330"/>
          <a:stretch/>
        </p:blipFill>
        <p:spPr>
          <a:xfrm>
            <a:off x="4009569" y="952644"/>
            <a:ext cx="4838165" cy="343197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7"/>
          <p:cNvSpPr txBox="1">
            <a:spLocks noGrp="1"/>
          </p:cNvSpPr>
          <p:nvPr>
            <p:ph type="title"/>
          </p:nvPr>
        </p:nvSpPr>
        <p:spPr>
          <a:xfrm>
            <a:off x="651074" y="41363"/>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dirty="0">
                <a:latin typeface="Bahnschrift SemiBold SemiConden" panose="020B0502040204020203" pitchFamily="34" charset="0"/>
              </a:rPr>
              <a:t>Thu thập dữ liệu giá chuyển nhượng</a:t>
            </a:r>
            <a:endParaRPr sz="3600" dirty="0">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5DEF6FE0-19F4-85C9-EB95-EDE79ECB7417}"/>
              </a:ext>
            </a:extLst>
          </p:cNvPr>
          <p:cNvSpPr txBox="1"/>
          <p:nvPr/>
        </p:nvSpPr>
        <p:spPr>
          <a:xfrm>
            <a:off x="651074" y="614063"/>
            <a:ext cx="7990005" cy="850682"/>
          </a:xfrm>
          <a:prstGeom prst="rect">
            <a:avLst/>
          </a:prstGeom>
          <a:noFill/>
        </p:spPr>
        <p:txBody>
          <a:bodyPr wrap="square" rtlCol="0">
            <a:spAutoFit/>
          </a:bodyPr>
          <a:lstStyle/>
          <a:p>
            <a:pPr>
              <a:lnSpc>
                <a:spcPct val="120000"/>
              </a:lnSpc>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Làm sạch bộ dữ liệu giá chuyển nhượng:</a:t>
            </a:r>
          </a:p>
          <a:p>
            <a:pPr marL="342900" indent="-342900">
              <a:lnSpc>
                <a:spcPct val="120000"/>
              </a:lnSpc>
              <a:buFont typeface="Wingdings" panose="05000000000000000000" pitchFamily="2" charset="2"/>
              <a:buChar char="ü"/>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Loại bỏ các giá trị bằng 0 và NaN của cột fee</a:t>
            </a:r>
            <a:endPar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20000"/>
              </a:lnSpc>
              <a:buFont typeface="Wingdings" panose="05000000000000000000" pitchFamily="2" charset="2"/>
              <a:buChar char="ü"/>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Loại bỏ các giá trị c</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ó movement = out ( </a:t>
            </a:r>
            <a:r>
              <a:rPr lang="en-US" dirty="0" err="1">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chuyển</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nhượng</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đi</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t>
            </a:r>
            <a:endPar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descr="A screenshot of a computer&#10;&#10;Description automatically generated">
            <a:extLst>
              <a:ext uri="{FF2B5EF4-FFF2-40B4-BE49-F238E27FC236}">
                <a16:creationId xmlns:a16="http://schemas.microsoft.com/office/drawing/2014/main" id="{19DCD793-608B-3B54-F873-CFA85542E245}"/>
              </a:ext>
            </a:extLst>
          </p:cNvPr>
          <p:cNvPicPr>
            <a:picLocks noChangeAspect="1"/>
          </p:cNvPicPr>
          <p:nvPr/>
        </p:nvPicPr>
        <p:blipFill>
          <a:blip r:embed="rId3"/>
          <a:stretch>
            <a:fillRect/>
          </a:stretch>
        </p:blipFill>
        <p:spPr>
          <a:xfrm>
            <a:off x="4723781" y="1661694"/>
            <a:ext cx="4186632" cy="278904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564D40E-58D9-2FB9-5F00-DBE4A0B91AA6}"/>
              </a:ext>
            </a:extLst>
          </p:cNvPr>
          <p:cNvPicPr>
            <a:picLocks noChangeAspect="1"/>
          </p:cNvPicPr>
          <p:nvPr/>
        </p:nvPicPr>
        <p:blipFill>
          <a:blip r:embed="rId4"/>
          <a:stretch>
            <a:fillRect/>
          </a:stretch>
        </p:blipFill>
        <p:spPr>
          <a:xfrm>
            <a:off x="329159" y="1661694"/>
            <a:ext cx="4010013" cy="2789042"/>
          </a:xfrm>
          <a:prstGeom prst="rect">
            <a:avLst/>
          </a:prstGeom>
        </p:spPr>
      </p:pic>
      <p:sp>
        <p:nvSpPr>
          <p:cNvPr id="12" name="Arrow: Right 11">
            <a:extLst>
              <a:ext uri="{FF2B5EF4-FFF2-40B4-BE49-F238E27FC236}">
                <a16:creationId xmlns:a16="http://schemas.microsoft.com/office/drawing/2014/main" id="{A82F9F17-5D6E-965E-3481-27946B3777FC}"/>
              </a:ext>
            </a:extLst>
          </p:cNvPr>
          <p:cNvSpPr/>
          <p:nvPr/>
        </p:nvSpPr>
        <p:spPr>
          <a:xfrm>
            <a:off x="4385746" y="2774586"/>
            <a:ext cx="332028" cy="312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58"/>
          <p:cNvSpPr txBox="1">
            <a:spLocks noGrp="1"/>
          </p:cNvSpPr>
          <p:nvPr>
            <p:ph type="title"/>
          </p:nvPr>
        </p:nvSpPr>
        <p:spPr>
          <a:xfrm>
            <a:off x="720000" y="71645"/>
            <a:ext cx="7704000" cy="3931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Kết hợp hai bộ dữ liệu</a:t>
            </a:r>
            <a:endParaRPr sz="3600" dirty="0">
              <a:latin typeface="Bahnschrift SemiBold SemiConden" panose="020B0502040204020203" pitchFamily="34" charset="0"/>
            </a:endParaRPr>
          </a:p>
        </p:txBody>
      </p:sp>
      <p:sp>
        <p:nvSpPr>
          <p:cNvPr id="2" name="TextBox 1">
            <a:extLst>
              <a:ext uri="{FF2B5EF4-FFF2-40B4-BE49-F238E27FC236}">
                <a16:creationId xmlns:a16="http://schemas.microsoft.com/office/drawing/2014/main" id="{60AA61DE-959C-D5BD-FED8-D7B9D85E450A}"/>
              </a:ext>
            </a:extLst>
          </p:cNvPr>
          <p:cNvSpPr txBox="1"/>
          <p:nvPr/>
        </p:nvSpPr>
        <p:spPr>
          <a:xfrm>
            <a:off x="720000" y="552713"/>
            <a:ext cx="7704000" cy="592150"/>
          </a:xfrm>
          <a:prstGeom prst="rect">
            <a:avLst/>
          </a:prstGeom>
          <a:noFill/>
        </p:spPr>
        <p:txBody>
          <a:bodyPr wrap="square" rtlCol="0">
            <a:spAutoFit/>
          </a:bodyPr>
          <a:lstStyle/>
          <a:p>
            <a:pPr>
              <a:lnSpc>
                <a:spcPct val="120000"/>
              </a:lnSpc>
            </a:pPr>
            <a:r>
              <a:rPr lang="vi-VN" dirty="0">
                <a:latin typeface="Calibri" panose="020F0502020204030204" pitchFamily="34" charset="0"/>
                <a:ea typeface="Calibri" panose="020F0502020204030204" pitchFamily="34" charset="0"/>
                <a:cs typeface="Calibri" panose="020F0502020204030204" pitchFamily="34" charset="0"/>
              </a:rPr>
              <a:t>Hợp nhất hai bộ dữ liệu</a:t>
            </a:r>
            <a:r>
              <a:rPr lang="en-US" dirty="0">
                <a:latin typeface="Calibri" panose="020F0502020204030204" pitchFamily="34" charset="0"/>
                <a:ea typeface="Calibri" panose="020F0502020204030204" pitchFamily="34" charset="0"/>
                <a:cs typeface="Calibri" panose="020F0502020204030204" pitchFamily="34" charset="0"/>
              </a:rPr>
              <a:t>:</a:t>
            </a:r>
          </a:p>
          <a:p>
            <a:pPr marL="285750" indent="-285750">
              <a:lnSpc>
                <a:spcPct val="120000"/>
              </a:lnSpc>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rPr>
              <a:t>Bộ dữ liệu sau khi hợp nhất bao gồm 4158 mẫu quan sát.</a:t>
            </a:r>
          </a:p>
        </p:txBody>
      </p:sp>
      <p:pic>
        <p:nvPicPr>
          <p:cNvPr id="6" name="Picture 5">
            <a:extLst>
              <a:ext uri="{FF2B5EF4-FFF2-40B4-BE49-F238E27FC236}">
                <a16:creationId xmlns:a16="http://schemas.microsoft.com/office/drawing/2014/main" id="{7B7AC9A8-BB9E-0BB0-5E7D-B31F0E5501F7}"/>
              </a:ext>
            </a:extLst>
          </p:cNvPr>
          <p:cNvPicPr>
            <a:picLocks noChangeAspect="1"/>
          </p:cNvPicPr>
          <p:nvPr/>
        </p:nvPicPr>
        <p:blipFill>
          <a:blip r:embed="rId4"/>
          <a:stretch>
            <a:fillRect/>
          </a:stretch>
        </p:blipFill>
        <p:spPr>
          <a:xfrm>
            <a:off x="4572000" y="1464804"/>
            <a:ext cx="4428909" cy="2473016"/>
          </a:xfrm>
          <a:prstGeom prst="rect">
            <a:avLst/>
          </a:prstGeom>
          <a:ln>
            <a:noFill/>
          </a:ln>
          <a:effectLst>
            <a:outerShdw blurRad="292100" dist="139700" dir="2700000" algn="tl" rotWithShape="0">
              <a:srgbClr val="333333">
                <a:alpha val="65000"/>
              </a:srgbClr>
            </a:outerShdw>
          </a:effectLst>
        </p:spPr>
      </p:pic>
      <p:pic>
        <p:nvPicPr>
          <p:cNvPr id="4" name="Picture 3" descr="A table of names with black text&#10;&#10;Description automatically generated">
            <a:extLst>
              <a:ext uri="{FF2B5EF4-FFF2-40B4-BE49-F238E27FC236}">
                <a16:creationId xmlns:a16="http://schemas.microsoft.com/office/drawing/2014/main" id="{8CED60DA-63BF-CF08-C60C-B63CD4F830BD}"/>
              </a:ext>
            </a:extLst>
          </p:cNvPr>
          <p:cNvPicPr>
            <a:picLocks noChangeAspect="1"/>
          </p:cNvPicPr>
          <p:nvPr/>
        </p:nvPicPr>
        <p:blipFill>
          <a:blip r:embed="rId5"/>
          <a:stretch>
            <a:fillRect/>
          </a:stretch>
        </p:blipFill>
        <p:spPr>
          <a:xfrm>
            <a:off x="1082329" y="3031279"/>
            <a:ext cx="3357929" cy="1633548"/>
          </a:xfrm>
          <a:prstGeom prst="rect">
            <a:avLst/>
          </a:prstGeom>
        </p:spPr>
      </p:pic>
      <p:pic>
        <p:nvPicPr>
          <p:cNvPr id="7" name="Picture 6" descr="A table of names&#10;&#10;Description automatically generated">
            <a:extLst>
              <a:ext uri="{FF2B5EF4-FFF2-40B4-BE49-F238E27FC236}">
                <a16:creationId xmlns:a16="http://schemas.microsoft.com/office/drawing/2014/main" id="{F4A6537C-9951-31B3-DC3C-BADC18381192}"/>
              </a:ext>
            </a:extLst>
          </p:cNvPr>
          <p:cNvPicPr>
            <a:picLocks noChangeAspect="1"/>
          </p:cNvPicPr>
          <p:nvPr/>
        </p:nvPicPr>
        <p:blipFill>
          <a:blip r:embed="rId6"/>
          <a:stretch>
            <a:fillRect/>
          </a:stretch>
        </p:blipFill>
        <p:spPr>
          <a:xfrm>
            <a:off x="1082330" y="1232754"/>
            <a:ext cx="3357929" cy="1533669"/>
          </a:xfrm>
          <a:prstGeom prst="rect">
            <a:avLst/>
          </a:prstGeom>
        </p:spPr>
      </p:pic>
      <p:sp>
        <p:nvSpPr>
          <p:cNvPr id="8" name="Rectangle 7">
            <a:extLst>
              <a:ext uri="{FF2B5EF4-FFF2-40B4-BE49-F238E27FC236}">
                <a16:creationId xmlns:a16="http://schemas.microsoft.com/office/drawing/2014/main" id="{489BAA69-234D-4603-172C-9F39D72381AB}"/>
              </a:ext>
            </a:extLst>
          </p:cNvPr>
          <p:cNvSpPr/>
          <p:nvPr/>
        </p:nvSpPr>
        <p:spPr>
          <a:xfrm>
            <a:off x="51620" y="1548275"/>
            <a:ext cx="821504" cy="9026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Dữ liệu giá chuyển nhượng </a:t>
            </a:r>
          </a:p>
        </p:txBody>
      </p:sp>
      <p:sp>
        <p:nvSpPr>
          <p:cNvPr id="9" name="Rectangle 8">
            <a:extLst>
              <a:ext uri="{FF2B5EF4-FFF2-40B4-BE49-F238E27FC236}">
                <a16:creationId xmlns:a16="http://schemas.microsoft.com/office/drawing/2014/main" id="{323CEC86-BA58-5E46-ABB3-AFBBCD46F228}"/>
              </a:ext>
            </a:extLst>
          </p:cNvPr>
          <p:cNvSpPr/>
          <p:nvPr/>
        </p:nvSpPr>
        <p:spPr>
          <a:xfrm>
            <a:off x="51620" y="3396739"/>
            <a:ext cx="821504" cy="9026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Dữ liệu</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về cầu thủ</a:t>
            </a:r>
          </a:p>
        </p:txBody>
      </p:sp>
      <p:cxnSp>
        <p:nvCxnSpPr>
          <p:cNvPr id="12" name="Straight Arrow Connector 11">
            <a:extLst>
              <a:ext uri="{FF2B5EF4-FFF2-40B4-BE49-F238E27FC236}">
                <a16:creationId xmlns:a16="http://schemas.microsoft.com/office/drawing/2014/main" id="{C9D2BA5A-A04E-A3C4-131B-480FBBF82A98}"/>
              </a:ext>
            </a:extLst>
          </p:cNvPr>
          <p:cNvCxnSpPr>
            <a:stCxn id="7" idx="1"/>
            <a:endCxn id="8" idx="3"/>
          </p:cNvCxnSpPr>
          <p:nvPr/>
        </p:nvCxnSpPr>
        <p:spPr>
          <a:xfrm flipH="1">
            <a:off x="873124" y="1999589"/>
            <a:ext cx="209206" cy="1"/>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87AAC5-3AAB-53AE-D40C-0BB59C3B8E20}"/>
              </a:ext>
            </a:extLst>
          </p:cNvPr>
          <p:cNvCxnSpPr>
            <a:cxnSpLocks/>
            <a:stCxn id="4" idx="1"/>
            <a:endCxn id="9" idx="3"/>
          </p:cNvCxnSpPr>
          <p:nvPr/>
        </p:nvCxnSpPr>
        <p:spPr>
          <a:xfrm flipH="1">
            <a:off x="873124" y="3848053"/>
            <a:ext cx="209205" cy="1"/>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600" dirty="0">
                <a:solidFill>
                  <a:schemeClr val="tx1">
                    <a:lumMod val="50000"/>
                  </a:schemeClr>
                </a:solidFill>
                <a:latin typeface="Bahnschrift SemiBold SemiConden" panose="020B0502040204020203" pitchFamily="34" charset="0"/>
                <a:ea typeface="ADLaM Display" panose="020F0502020204030204" pitchFamily="2" charset="0"/>
                <a:cs typeface="ADLaM Display" panose="020F0502020204030204" pitchFamily="2" charset="0"/>
              </a:rPr>
              <a:t>Các nội dung chính</a:t>
            </a:r>
            <a:endParaRPr sz="3600" dirty="0">
              <a:solidFill>
                <a:schemeClr val="tx1">
                  <a:lumMod val="50000"/>
                </a:schemeClr>
              </a:solidFill>
              <a:latin typeface="Bahnschrift SemiBold SemiConden" panose="020B0502040204020203" pitchFamily="34" charset="0"/>
              <a:ea typeface="ADLaM Display" panose="020F0502020204030204" pitchFamily="2" charset="0"/>
              <a:cs typeface="ADLaM Display" panose="020F0502020204030204" pitchFamily="2" charset="0"/>
            </a:endParaRPr>
          </a:p>
        </p:txBody>
      </p:sp>
      <p:sp>
        <p:nvSpPr>
          <p:cNvPr id="3" name="Text Placeholder 2">
            <a:extLst>
              <a:ext uri="{FF2B5EF4-FFF2-40B4-BE49-F238E27FC236}">
                <a16:creationId xmlns:a16="http://schemas.microsoft.com/office/drawing/2014/main" id="{81E3ABA7-465F-A012-57F2-EDA58BD13199}"/>
              </a:ext>
            </a:extLst>
          </p:cNvPr>
          <p:cNvSpPr>
            <a:spLocks noGrp="1"/>
          </p:cNvSpPr>
          <p:nvPr>
            <p:ph type="body" idx="1"/>
          </p:nvPr>
        </p:nvSpPr>
        <p:spPr>
          <a:xfrm>
            <a:off x="720000" y="1215749"/>
            <a:ext cx="7704000" cy="3326514"/>
          </a:xfrm>
        </p:spPr>
        <p:txBody>
          <a:bodyPr/>
          <a:lstStyle/>
          <a:p>
            <a:pPr marL="139700" indent="0" algn="l">
              <a:buNone/>
            </a:pPr>
            <a:r>
              <a:rPr lang="vi-VN" sz="2400" dirty="0">
                <a:solidFill>
                  <a:schemeClr val="tx1">
                    <a:lumMod val="50000"/>
                  </a:schemeClr>
                </a:solidFill>
                <a:latin typeface="Bahnschrift SemiBold SemiConden" panose="020B0502040204020203" pitchFamily="34" charset="0"/>
              </a:rPr>
              <a:t>1, Tổng quan về đề tài</a:t>
            </a:r>
          </a:p>
          <a:p>
            <a:pPr marL="139700" indent="0" algn="l">
              <a:buNone/>
            </a:pPr>
            <a:endParaRPr lang="vi-VN" sz="2400" dirty="0">
              <a:solidFill>
                <a:schemeClr val="tx1">
                  <a:lumMod val="50000"/>
                </a:schemeClr>
              </a:solidFill>
              <a:latin typeface="Bahnschrift SemiBold SemiConden" panose="020B0502040204020203" pitchFamily="34" charset="0"/>
            </a:endParaRPr>
          </a:p>
          <a:p>
            <a:pPr marL="139700" indent="0" algn="l">
              <a:buNone/>
            </a:pPr>
            <a:r>
              <a:rPr lang="vi-VN" sz="2400" dirty="0">
                <a:solidFill>
                  <a:schemeClr val="tx1">
                    <a:lumMod val="50000"/>
                  </a:schemeClr>
                </a:solidFill>
                <a:latin typeface="Bahnschrift SemiBold SemiConden" panose="020B0502040204020203" pitchFamily="34" charset="0"/>
              </a:rPr>
              <a:t>2, Tổng quan về lý thuyết</a:t>
            </a:r>
          </a:p>
          <a:p>
            <a:pPr marL="139700" indent="0" algn="l">
              <a:buNone/>
            </a:pPr>
            <a:endParaRPr lang="vi-VN" sz="2400" dirty="0">
              <a:solidFill>
                <a:schemeClr val="tx1">
                  <a:lumMod val="50000"/>
                </a:schemeClr>
              </a:solidFill>
              <a:latin typeface="Bahnschrift SemiBold SemiConden" panose="020B0502040204020203" pitchFamily="34" charset="0"/>
            </a:endParaRPr>
          </a:p>
          <a:p>
            <a:pPr marL="139700" indent="0" algn="l">
              <a:buNone/>
            </a:pPr>
            <a:r>
              <a:rPr lang="vi-VN" sz="2400" dirty="0">
                <a:solidFill>
                  <a:schemeClr val="tx1">
                    <a:lumMod val="50000"/>
                  </a:schemeClr>
                </a:solidFill>
                <a:latin typeface="Bahnschrift SemiBold SemiConden" panose="020B0502040204020203" pitchFamily="34" charset="0"/>
              </a:rPr>
              <a:t>3, Quy trình thực hiện</a:t>
            </a:r>
          </a:p>
          <a:p>
            <a:pPr marL="139700" indent="0" algn="l">
              <a:buNone/>
            </a:pPr>
            <a:endParaRPr lang="vi-VN" sz="2400" dirty="0">
              <a:solidFill>
                <a:schemeClr val="tx1">
                  <a:lumMod val="50000"/>
                </a:schemeClr>
              </a:solidFill>
              <a:latin typeface="Bahnschrift SemiBold SemiConden" panose="020B0502040204020203" pitchFamily="34" charset="0"/>
            </a:endParaRPr>
          </a:p>
          <a:p>
            <a:pPr marL="139700" indent="0" algn="l">
              <a:buNone/>
            </a:pPr>
            <a:r>
              <a:rPr lang="vi-VN" sz="2400" dirty="0">
                <a:solidFill>
                  <a:schemeClr val="tx1">
                    <a:lumMod val="50000"/>
                  </a:schemeClr>
                </a:solidFill>
                <a:latin typeface="Bahnschrift SemiBold SemiConden" panose="020B0502040204020203" pitchFamily="34" charset="0"/>
              </a:rPr>
              <a:t>4, Kết quả và đánh giá</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5" name="Google Shape;935;p60"/>
          <p:cNvSpPr txBox="1">
            <a:spLocks noGrp="1"/>
          </p:cNvSpPr>
          <p:nvPr>
            <p:ph type="title"/>
          </p:nvPr>
        </p:nvSpPr>
        <p:spPr>
          <a:xfrm>
            <a:off x="720000" y="5334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Tiền xử lý dữ liệu</a:t>
            </a:r>
            <a:endParaRPr sz="3600" dirty="0">
              <a:latin typeface="Bahnschrift SemiBold SemiConden" panose="020B0502040204020203" pitchFamily="34" charset="0"/>
            </a:endParaRPr>
          </a:p>
        </p:txBody>
      </p:sp>
      <p:sp>
        <p:nvSpPr>
          <p:cNvPr id="936" name="Google Shape;936;p60"/>
          <p:cNvSpPr txBox="1"/>
          <p:nvPr/>
        </p:nvSpPr>
        <p:spPr>
          <a:xfrm>
            <a:off x="719999" y="626040"/>
            <a:ext cx="8147058" cy="1057980"/>
          </a:xfrm>
          <a:prstGeom prst="rect">
            <a:avLst/>
          </a:prstGeom>
          <a:noFill/>
          <a:ln>
            <a:noFill/>
          </a:ln>
        </p:spPr>
        <p:txBody>
          <a:bodyPr spcFirstLastPara="1" wrap="square" lIns="91425" tIns="91425" rIns="91425" bIns="91425" anchor="t" anchorCtr="0">
            <a:noAutofit/>
          </a:bodyPr>
          <a:lstStyle/>
          <a:p>
            <a:pPr marL="0" lvl="0" indent="0" rtl="0">
              <a:lnSpc>
                <a:spcPct val="130000"/>
              </a:lnSpc>
              <a:spcBef>
                <a:spcPts val="0"/>
              </a:spcBef>
              <a:spcAft>
                <a:spcPts val="0"/>
              </a:spcAft>
              <a:buNone/>
            </a:pPr>
            <a:r>
              <a:rPr lang="vi-VN" b="1" dirty="0">
                <a:latin typeface="Calibri" panose="020F0502020204030204" pitchFamily="34" charset="0"/>
                <a:ea typeface="Calibri" panose="020F0502020204030204" pitchFamily="34" charset="0"/>
                <a:cs typeface="Calibri" panose="020F0502020204030204" pitchFamily="34" charset="0"/>
                <a:sym typeface="DM Sans"/>
              </a:rPr>
              <a:t>Xử lý các dữ liệu thiếu:</a:t>
            </a:r>
          </a:p>
          <a:p>
            <a:pPr marL="285750" indent="-285750">
              <a:lnSpc>
                <a:spcPct val="130000"/>
              </a:lnSpc>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sym typeface="DM Sans"/>
              </a:rPr>
              <a:t>Xác định các </a:t>
            </a:r>
            <a:r>
              <a:rPr lang="en-US" dirty="0" err="1">
                <a:latin typeface="Calibri" panose="020F0502020204030204" pitchFamily="34" charset="0"/>
                <a:ea typeface="Calibri" panose="020F0502020204030204" pitchFamily="34" charset="0"/>
                <a:cs typeface="Calibri" panose="020F0502020204030204" pitchFamily="34" charset="0"/>
                <a:sym typeface="DM Sans"/>
              </a:rPr>
              <a:t>thuộc</a:t>
            </a:r>
            <a:r>
              <a:rPr lang="en-US" dirty="0">
                <a:latin typeface="Calibri" panose="020F0502020204030204" pitchFamily="34" charset="0"/>
                <a:ea typeface="Calibri" panose="020F0502020204030204" pitchFamily="34" charset="0"/>
                <a:cs typeface="Calibri" panose="020F0502020204030204" pitchFamily="34" charset="0"/>
                <a:sym typeface="DM Sans"/>
              </a:rPr>
              <a:t> </a:t>
            </a:r>
            <a:r>
              <a:rPr lang="en-US" dirty="0" err="1">
                <a:latin typeface="Calibri" panose="020F0502020204030204" pitchFamily="34" charset="0"/>
                <a:ea typeface="Calibri" panose="020F0502020204030204" pitchFamily="34" charset="0"/>
                <a:cs typeface="Calibri" panose="020F0502020204030204" pitchFamily="34" charset="0"/>
                <a:sym typeface="DM Sans"/>
              </a:rPr>
              <a:t>tính</a:t>
            </a:r>
            <a:r>
              <a:rPr lang="vi-VN" dirty="0">
                <a:latin typeface="Calibri" panose="020F0502020204030204" pitchFamily="34" charset="0"/>
                <a:ea typeface="Calibri" panose="020F0502020204030204" pitchFamily="34" charset="0"/>
                <a:cs typeface="Calibri" panose="020F0502020204030204" pitchFamily="34" charset="0"/>
                <a:sym typeface="DM Sans"/>
              </a:rPr>
              <a:t> chứa dữ liệu thiếu</a:t>
            </a: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30000"/>
              </a:lnSpc>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rPr>
              <a:t>Điền các giá trị còn thiếu bằng giá trị trung bình được tính theo từng vị trí của cầu thủ</a:t>
            </a:r>
          </a:p>
          <a:p>
            <a:pPr marL="0" lvl="0" indent="0" rtl="0">
              <a:lnSpc>
                <a:spcPct val="130000"/>
              </a:lnSpc>
              <a:spcBef>
                <a:spcPts val="0"/>
              </a:spcBef>
              <a:spcAft>
                <a:spcPts val="0"/>
              </a:spcAft>
              <a:buNone/>
            </a:pPr>
            <a:endParaRPr dirty="0">
              <a:latin typeface="Calibri" panose="020F0502020204030204" pitchFamily="34" charset="0"/>
              <a:ea typeface="Calibri" panose="020F0502020204030204" pitchFamily="34" charset="0"/>
              <a:cs typeface="Calibri" panose="020F0502020204030204" pitchFamily="34" charset="0"/>
              <a:sym typeface="DM Sans"/>
            </a:endParaRPr>
          </a:p>
        </p:txBody>
      </p:sp>
      <p:pic>
        <p:nvPicPr>
          <p:cNvPr id="3" name="Picture 2" descr="A graph with blue dots&#10;&#10;Description automatically generated">
            <a:extLst>
              <a:ext uri="{FF2B5EF4-FFF2-40B4-BE49-F238E27FC236}">
                <a16:creationId xmlns:a16="http://schemas.microsoft.com/office/drawing/2014/main" id="{034D1518-77F0-51A6-13CA-DB8B47D193A8}"/>
              </a:ext>
            </a:extLst>
          </p:cNvPr>
          <p:cNvPicPr>
            <a:picLocks noChangeAspect="1"/>
          </p:cNvPicPr>
          <p:nvPr/>
        </p:nvPicPr>
        <p:blipFill>
          <a:blip r:embed="rId3"/>
          <a:stretch>
            <a:fillRect/>
          </a:stretch>
        </p:blipFill>
        <p:spPr>
          <a:xfrm>
            <a:off x="4727746" y="1737361"/>
            <a:ext cx="4007746" cy="2621280"/>
          </a:xfrm>
          <a:prstGeom prst="rect">
            <a:avLst/>
          </a:prstGeom>
        </p:spPr>
      </p:pic>
      <p:pic>
        <p:nvPicPr>
          <p:cNvPr id="5" name="Picture 4">
            <a:extLst>
              <a:ext uri="{FF2B5EF4-FFF2-40B4-BE49-F238E27FC236}">
                <a16:creationId xmlns:a16="http://schemas.microsoft.com/office/drawing/2014/main" id="{CDAB727F-F890-7241-7894-4983D02749D1}"/>
              </a:ext>
            </a:extLst>
          </p:cNvPr>
          <p:cNvPicPr>
            <a:picLocks noChangeAspect="1"/>
          </p:cNvPicPr>
          <p:nvPr/>
        </p:nvPicPr>
        <p:blipFill>
          <a:blip r:embed="rId4"/>
          <a:stretch>
            <a:fillRect/>
          </a:stretch>
        </p:blipFill>
        <p:spPr>
          <a:xfrm>
            <a:off x="1034078" y="1737361"/>
            <a:ext cx="3537922" cy="2621281"/>
          </a:xfrm>
          <a:prstGeom prst="rect">
            <a:avLst/>
          </a:prstGeom>
        </p:spPr>
      </p:pic>
    </p:spTree>
    <p:extLst>
      <p:ext uri="{BB962C8B-B14F-4D97-AF65-F5344CB8AC3E}">
        <p14:creationId xmlns:p14="http://schemas.microsoft.com/office/powerpoint/2010/main" val="8302817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5" name="Google Shape;935;p60"/>
          <p:cNvSpPr txBox="1">
            <a:spLocks noGrp="1"/>
          </p:cNvSpPr>
          <p:nvPr>
            <p:ph type="title"/>
          </p:nvPr>
        </p:nvSpPr>
        <p:spPr>
          <a:xfrm>
            <a:off x="720000" y="5334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Tiền xử lý dữ liệu</a:t>
            </a:r>
            <a:endParaRPr sz="3600" dirty="0">
              <a:latin typeface="Bahnschrift SemiBold SemiConden" panose="020B0502040204020203" pitchFamily="34" charset="0"/>
            </a:endParaRPr>
          </a:p>
        </p:txBody>
      </p:sp>
      <p:sp>
        <p:nvSpPr>
          <p:cNvPr id="936" name="Google Shape;936;p60"/>
          <p:cNvSpPr txBox="1"/>
          <p:nvPr/>
        </p:nvSpPr>
        <p:spPr>
          <a:xfrm>
            <a:off x="720000" y="626040"/>
            <a:ext cx="3852000" cy="4121220"/>
          </a:xfrm>
          <a:prstGeom prst="rect">
            <a:avLst/>
          </a:prstGeom>
          <a:noFill/>
          <a:ln>
            <a:noFill/>
          </a:ln>
        </p:spPr>
        <p:txBody>
          <a:bodyPr spcFirstLastPara="1" wrap="square" lIns="91425" tIns="91425" rIns="91425" bIns="91425" anchor="t" anchorCtr="0">
            <a:noAutofit/>
          </a:bodyPr>
          <a:lstStyle/>
          <a:p>
            <a:pPr marL="0" lvl="0" indent="0" rtl="0">
              <a:lnSpc>
                <a:spcPct val="130000"/>
              </a:lnSpc>
              <a:spcBef>
                <a:spcPts val="0"/>
              </a:spcBef>
              <a:spcAft>
                <a:spcPts val="0"/>
              </a:spcAft>
              <a:buNone/>
            </a:pPr>
            <a:r>
              <a:rPr lang="vi-VN"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DM Sans"/>
              </a:rPr>
              <a:t>Lựa chọn thuộc tính:</a:t>
            </a:r>
          </a:p>
          <a:p>
            <a:pPr marL="285750" lvl="0" indent="-285750" rtl="0">
              <a:lnSpc>
                <a:spcPct val="130000"/>
              </a:lnSpc>
              <a:spcBef>
                <a:spcPts val="0"/>
              </a:spcBef>
              <a:spcAft>
                <a:spcPts val="0"/>
              </a:spcAft>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sym typeface="DM Sans"/>
              </a:rPr>
              <a:t>Các thuộc tính mang giá trị duy nhất sẽ được loại bỏ</a:t>
            </a:r>
          </a:p>
          <a:p>
            <a:pPr marL="285750" lvl="0" indent="-285750" rtl="0">
              <a:lnSpc>
                <a:spcPct val="130000"/>
              </a:lnSpc>
              <a:spcBef>
                <a:spcPts val="0"/>
              </a:spcBef>
              <a:spcAft>
                <a:spcPts val="0"/>
              </a:spcAft>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sym typeface="DM Sans"/>
              </a:rPr>
              <a:t>Loại bỏ các </a:t>
            </a:r>
            <a:r>
              <a:rPr lang="en-US" dirty="0" err="1">
                <a:latin typeface="Calibri" panose="020F0502020204030204" pitchFamily="34" charset="0"/>
                <a:ea typeface="Calibri" panose="020F0502020204030204" pitchFamily="34" charset="0"/>
                <a:cs typeface="Calibri" panose="020F0502020204030204" pitchFamily="34" charset="0"/>
                <a:sym typeface="DM Sans"/>
              </a:rPr>
              <a:t>thuộc</a:t>
            </a:r>
            <a:r>
              <a:rPr lang="en-US" dirty="0">
                <a:latin typeface="Calibri" panose="020F0502020204030204" pitchFamily="34" charset="0"/>
                <a:ea typeface="Calibri" panose="020F0502020204030204" pitchFamily="34" charset="0"/>
                <a:cs typeface="Calibri" panose="020F0502020204030204" pitchFamily="34" charset="0"/>
                <a:sym typeface="DM Sans"/>
              </a:rPr>
              <a:t> </a:t>
            </a:r>
            <a:r>
              <a:rPr lang="en-US" dirty="0" err="1">
                <a:latin typeface="Calibri" panose="020F0502020204030204" pitchFamily="34" charset="0"/>
                <a:ea typeface="Calibri" panose="020F0502020204030204" pitchFamily="34" charset="0"/>
                <a:cs typeface="Calibri" panose="020F0502020204030204" pitchFamily="34" charset="0"/>
                <a:sym typeface="DM Sans"/>
              </a:rPr>
              <a:t>tính</a:t>
            </a:r>
            <a:r>
              <a:rPr lang="vi-VN" dirty="0">
                <a:latin typeface="Calibri" panose="020F0502020204030204" pitchFamily="34" charset="0"/>
                <a:ea typeface="Calibri" panose="020F0502020204030204" pitchFamily="34" charset="0"/>
                <a:cs typeface="Calibri" panose="020F0502020204030204" pitchFamily="34" charset="0"/>
                <a:sym typeface="DM Sans"/>
              </a:rPr>
              <a:t> trùng lặp của 2 bộ dữ liệu</a:t>
            </a:r>
          </a:p>
          <a:p>
            <a:pPr marL="285750" lvl="0" indent="-285750" rtl="0">
              <a:lnSpc>
                <a:spcPct val="130000"/>
              </a:lnSpc>
              <a:spcBef>
                <a:spcPts val="0"/>
              </a:spcBef>
              <a:spcAft>
                <a:spcPts val="0"/>
              </a:spcAft>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sym typeface="DM Sans"/>
              </a:rPr>
              <a:t>Các </a:t>
            </a:r>
            <a:r>
              <a:rPr lang="en-US" dirty="0" err="1">
                <a:latin typeface="Calibri" panose="020F0502020204030204" pitchFamily="34" charset="0"/>
                <a:ea typeface="Calibri" panose="020F0502020204030204" pitchFamily="34" charset="0"/>
                <a:cs typeface="Calibri" panose="020F0502020204030204" pitchFamily="34" charset="0"/>
                <a:sym typeface="DM Sans"/>
              </a:rPr>
              <a:t>thuộc</a:t>
            </a:r>
            <a:r>
              <a:rPr lang="en-US" dirty="0">
                <a:latin typeface="Calibri" panose="020F0502020204030204" pitchFamily="34" charset="0"/>
                <a:ea typeface="Calibri" panose="020F0502020204030204" pitchFamily="34" charset="0"/>
                <a:cs typeface="Calibri" panose="020F0502020204030204" pitchFamily="34" charset="0"/>
                <a:sym typeface="DM Sans"/>
              </a:rPr>
              <a:t> </a:t>
            </a:r>
            <a:r>
              <a:rPr lang="en-US" dirty="0" err="1">
                <a:latin typeface="Calibri" panose="020F0502020204030204" pitchFamily="34" charset="0"/>
                <a:ea typeface="Calibri" panose="020F0502020204030204" pitchFamily="34" charset="0"/>
                <a:cs typeface="Calibri" panose="020F0502020204030204" pitchFamily="34" charset="0"/>
                <a:sym typeface="DM Sans"/>
              </a:rPr>
              <a:t>tính</a:t>
            </a:r>
            <a:r>
              <a:rPr lang="vi-VN" dirty="0">
                <a:latin typeface="Calibri" panose="020F0502020204030204" pitchFamily="34" charset="0"/>
                <a:ea typeface="Calibri" panose="020F0502020204030204" pitchFamily="34" charset="0"/>
                <a:cs typeface="Calibri" panose="020F0502020204030204" pitchFamily="34" charset="0"/>
                <a:sym typeface="DM Sans"/>
              </a:rPr>
              <a:t> không cung cấp thông tin về kỹ năng và đặc điểm của cầu thủ cũng sẽ được loại bỏ</a:t>
            </a:r>
          </a:p>
          <a:p>
            <a:pPr marL="0" lvl="0" indent="0" rtl="0">
              <a:lnSpc>
                <a:spcPct val="130000"/>
              </a:lnSpc>
              <a:spcBef>
                <a:spcPts val="0"/>
              </a:spcBef>
              <a:spcAft>
                <a:spcPts val="0"/>
              </a:spcAft>
              <a:buNone/>
            </a:pPr>
            <a:r>
              <a:rPr lang="vi-VN" b="1" dirty="0">
                <a:latin typeface="Calibri" panose="020F0502020204030204" pitchFamily="34" charset="0"/>
                <a:ea typeface="Calibri" panose="020F0502020204030204" pitchFamily="34" charset="0"/>
                <a:cs typeface="Calibri" panose="020F0502020204030204" pitchFamily="34" charset="0"/>
                <a:sym typeface="DM Sans"/>
              </a:rPr>
              <a:t>Thêm thuộc tính mới:</a:t>
            </a:r>
          </a:p>
          <a:p>
            <a:pPr marL="285750" lvl="0" indent="-285750" rtl="0">
              <a:lnSpc>
                <a:spcPct val="130000"/>
              </a:lnSpc>
              <a:spcBef>
                <a:spcPts val="0"/>
              </a:spcBef>
              <a:spcAft>
                <a:spcPts val="0"/>
              </a:spcAft>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sym typeface="DM Sans"/>
              </a:rPr>
              <a:t>Nhóm các vị trị theo phần sân thành một </a:t>
            </a:r>
            <a:r>
              <a:rPr lang="en-US" dirty="0" err="1">
                <a:latin typeface="Calibri" panose="020F0502020204030204" pitchFamily="34" charset="0"/>
                <a:ea typeface="Calibri" panose="020F0502020204030204" pitchFamily="34" charset="0"/>
                <a:cs typeface="Calibri" panose="020F0502020204030204" pitchFamily="34" charset="0"/>
                <a:sym typeface="DM Sans"/>
              </a:rPr>
              <a:t>thuộc</a:t>
            </a:r>
            <a:r>
              <a:rPr lang="en-US" dirty="0">
                <a:latin typeface="Calibri" panose="020F0502020204030204" pitchFamily="34" charset="0"/>
                <a:ea typeface="Calibri" panose="020F0502020204030204" pitchFamily="34" charset="0"/>
                <a:cs typeface="Calibri" panose="020F0502020204030204" pitchFamily="34" charset="0"/>
                <a:sym typeface="DM Sans"/>
              </a:rPr>
              <a:t> </a:t>
            </a:r>
            <a:r>
              <a:rPr lang="en-US" dirty="0" err="1">
                <a:latin typeface="Calibri" panose="020F0502020204030204" pitchFamily="34" charset="0"/>
                <a:ea typeface="Calibri" panose="020F0502020204030204" pitchFamily="34" charset="0"/>
                <a:cs typeface="Calibri" panose="020F0502020204030204" pitchFamily="34" charset="0"/>
                <a:sym typeface="DM Sans"/>
              </a:rPr>
              <a:t>tính</a:t>
            </a:r>
            <a:r>
              <a:rPr lang="vi-VN" dirty="0">
                <a:latin typeface="Calibri" panose="020F0502020204030204" pitchFamily="34" charset="0"/>
                <a:ea typeface="Calibri" panose="020F0502020204030204" pitchFamily="34" charset="0"/>
                <a:cs typeface="Calibri" panose="020F0502020204030204" pitchFamily="34" charset="0"/>
                <a:sym typeface="DM Sans"/>
              </a:rPr>
              <a:t> mới với 4 giá trị: attacker, defender, midfielder, goalkeeper</a:t>
            </a:r>
          </a:p>
          <a:p>
            <a:pPr marL="0" lvl="0" indent="0" rtl="0">
              <a:lnSpc>
                <a:spcPct val="130000"/>
              </a:lnSpc>
              <a:spcBef>
                <a:spcPts val="0"/>
              </a:spcBef>
              <a:spcAft>
                <a:spcPts val="0"/>
              </a:spcAft>
              <a:buNone/>
            </a:pPr>
            <a:endParaRPr lang="vi-VN" dirty="0">
              <a:latin typeface="Calibri" panose="020F0502020204030204" pitchFamily="34" charset="0"/>
              <a:ea typeface="Calibri" panose="020F0502020204030204" pitchFamily="34" charset="0"/>
              <a:cs typeface="Calibri" panose="020F0502020204030204" pitchFamily="34" charset="0"/>
              <a:sym typeface="DM Sans"/>
            </a:endParaRPr>
          </a:p>
        </p:txBody>
      </p:sp>
      <p:pic>
        <p:nvPicPr>
          <p:cNvPr id="2" name="Picture 1" descr="A graph of a number of players&#10;&#10;Description automatically generated">
            <a:extLst>
              <a:ext uri="{FF2B5EF4-FFF2-40B4-BE49-F238E27FC236}">
                <a16:creationId xmlns:a16="http://schemas.microsoft.com/office/drawing/2014/main" id="{CAFE108F-BBFB-5637-9C9C-7A9D137798D6}"/>
              </a:ext>
            </a:extLst>
          </p:cNvPr>
          <p:cNvPicPr>
            <a:picLocks noChangeAspect="1"/>
          </p:cNvPicPr>
          <p:nvPr/>
        </p:nvPicPr>
        <p:blipFill>
          <a:blip r:embed="rId4"/>
          <a:stretch>
            <a:fillRect/>
          </a:stretch>
        </p:blipFill>
        <p:spPr>
          <a:xfrm>
            <a:off x="5017697" y="2571750"/>
            <a:ext cx="3406302" cy="2420499"/>
          </a:xfrm>
          <a:prstGeom prst="rect">
            <a:avLst/>
          </a:prstGeom>
        </p:spPr>
      </p:pic>
      <p:pic>
        <p:nvPicPr>
          <p:cNvPr id="4" name="Picture 3">
            <a:extLst>
              <a:ext uri="{FF2B5EF4-FFF2-40B4-BE49-F238E27FC236}">
                <a16:creationId xmlns:a16="http://schemas.microsoft.com/office/drawing/2014/main" id="{88955AB7-E538-154E-AA4E-CEDDC288086C}"/>
              </a:ext>
            </a:extLst>
          </p:cNvPr>
          <p:cNvPicPr>
            <a:picLocks noChangeAspect="1"/>
          </p:cNvPicPr>
          <p:nvPr/>
        </p:nvPicPr>
        <p:blipFill>
          <a:blip r:embed="rId5"/>
          <a:stretch>
            <a:fillRect/>
          </a:stretch>
        </p:blipFill>
        <p:spPr>
          <a:xfrm>
            <a:off x="5017697" y="314897"/>
            <a:ext cx="3406301" cy="2256853"/>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B5F34D7-5415-8961-C918-35270EF07952}"/>
                  </a:ext>
                </a:extLst>
              </p14:cNvPr>
              <p14:cNvContentPartPr/>
              <p14:nvPr/>
            </p14:nvContentPartPr>
            <p14:xfrm>
              <a:off x="7078541" y="1636154"/>
              <a:ext cx="636120" cy="805320"/>
            </p14:xfrm>
          </p:contentPart>
        </mc:Choice>
        <mc:Fallback xmlns="">
          <p:pic>
            <p:nvPicPr>
              <p:cNvPr id="5" name="Ink 4">
                <a:extLst>
                  <a:ext uri="{FF2B5EF4-FFF2-40B4-BE49-F238E27FC236}">
                    <a16:creationId xmlns:a16="http://schemas.microsoft.com/office/drawing/2014/main" id="{1B5F34D7-5415-8961-C918-35270EF07952}"/>
                  </a:ext>
                </a:extLst>
              </p:cNvPr>
              <p:cNvPicPr/>
              <p:nvPr/>
            </p:nvPicPr>
            <p:blipFill>
              <a:blip r:embed="rId7"/>
              <a:stretch>
                <a:fillRect/>
              </a:stretch>
            </p:blipFill>
            <p:spPr>
              <a:xfrm>
                <a:off x="7069901" y="1627514"/>
                <a:ext cx="653760" cy="8229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5" name="Google Shape;935;p60"/>
          <p:cNvSpPr txBox="1">
            <a:spLocks noGrp="1"/>
          </p:cNvSpPr>
          <p:nvPr>
            <p:ph type="title"/>
          </p:nvPr>
        </p:nvSpPr>
        <p:spPr>
          <a:xfrm>
            <a:off x="720000" y="5334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Tiền xử lý dữ liệu</a:t>
            </a:r>
            <a:endParaRPr sz="3600" dirty="0">
              <a:latin typeface="Bahnschrift SemiBold SemiConden" panose="020B0502040204020203" pitchFamily="34" charset="0"/>
            </a:endParaRPr>
          </a:p>
        </p:txBody>
      </p:sp>
      <p:sp>
        <p:nvSpPr>
          <p:cNvPr id="936" name="Google Shape;936;p60"/>
          <p:cNvSpPr txBox="1"/>
          <p:nvPr/>
        </p:nvSpPr>
        <p:spPr>
          <a:xfrm>
            <a:off x="720000" y="626040"/>
            <a:ext cx="2362969" cy="3856750"/>
          </a:xfrm>
          <a:prstGeom prst="rect">
            <a:avLst/>
          </a:prstGeom>
          <a:noFill/>
          <a:ln>
            <a:noFill/>
          </a:ln>
        </p:spPr>
        <p:txBody>
          <a:bodyPr spcFirstLastPara="1" wrap="square" lIns="91425" tIns="91425" rIns="91425" bIns="91425" anchor="t" anchorCtr="0">
            <a:noAutofit/>
          </a:bodyPr>
          <a:lstStyle/>
          <a:p>
            <a:pPr marL="0" lvl="0" indent="0" rtl="0">
              <a:lnSpc>
                <a:spcPct val="130000"/>
              </a:lnSpc>
              <a:spcBef>
                <a:spcPts val="0"/>
              </a:spcBef>
              <a:spcAft>
                <a:spcPts val="0"/>
              </a:spcAft>
              <a:buNone/>
            </a:pPr>
            <a:r>
              <a:rPr lang="vi-VN"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DM Sans"/>
              </a:rPr>
              <a:t>Loại bỏ các giá trị ngoại lai:</a:t>
            </a:r>
          </a:p>
          <a:p>
            <a:pPr marL="285750" lvl="0" indent="-285750" rtl="0">
              <a:lnSpc>
                <a:spcPct val="130000"/>
              </a:lnSpc>
              <a:spcBef>
                <a:spcPts val="0"/>
              </a:spcBef>
              <a:spcAft>
                <a:spcPts val="0"/>
              </a:spcAft>
              <a:buFont typeface="Wingdings" panose="05000000000000000000" pitchFamily="2" charset="2"/>
              <a:buChar char="ü"/>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DM Sans"/>
              </a:rPr>
              <a:t>Xác định các thuộc tính tương quan cao với biến mục tiêu ‘fee’ </a:t>
            </a:r>
          </a:p>
          <a:p>
            <a:pPr marL="285750" lvl="0" indent="-285750" rtl="0">
              <a:lnSpc>
                <a:spcPct val="130000"/>
              </a:lnSpc>
              <a:spcBef>
                <a:spcPts val="0"/>
              </a:spcBef>
              <a:spcAft>
                <a:spcPts val="0"/>
              </a:spcAft>
              <a:buFont typeface="Wingdings" panose="05000000000000000000" pitchFamily="2" charset="2"/>
              <a:buChar char="ü"/>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DM Sans"/>
              </a:rPr>
              <a:t>Xem phân phối dữ liệu giữa các biến trên với biến ‘fee’</a:t>
            </a:r>
          </a:p>
          <a:p>
            <a:pPr marL="285750" lvl="0" indent="-285750" rtl="0">
              <a:lnSpc>
                <a:spcPct val="130000"/>
              </a:lnSpc>
              <a:spcBef>
                <a:spcPts val="0"/>
              </a:spcBef>
              <a:spcAft>
                <a:spcPts val="0"/>
              </a:spcAft>
              <a:buFont typeface="Wingdings" panose="05000000000000000000" pitchFamily="2" charset="2"/>
              <a:buChar char="ü"/>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DM Sans"/>
              </a:rPr>
              <a:t>Sử dụng Z-score để loại bỏ các giá trị ngoại lai</a:t>
            </a:r>
          </a:p>
        </p:txBody>
      </p:sp>
      <p:pic>
        <p:nvPicPr>
          <p:cNvPr id="5" name="Picture 4" descr="A screen shot of a computer screen&#10;&#10;Description automatically generated">
            <a:extLst>
              <a:ext uri="{FF2B5EF4-FFF2-40B4-BE49-F238E27FC236}">
                <a16:creationId xmlns:a16="http://schemas.microsoft.com/office/drawing/2014/main" id="{ED212C65-E13D-CF4E-AAC8-EB7FFB510AE7}"/>
              </a:ext>
            </a:extLst>
          </p:cNvPr>
          <p:cNvPicPr>
            <a:picLocks noChangeAspect="1"/>
          </p:cNvPicPr>
          <p:nvPr/>
        </p:nvPicPr>
        <p:blipFill>
          <a:blip r:embed="rId3"/>
          <a:stretch>
            <a:fillRect/>
          </a:stretch>
        </p:blipFill>
        <p:spPr>
          <a:xfrm>
            <a:off x="3082969" y="626040"/>
            <a:ext cx="5341031" cy="4372680"/>
          </a:xfrm>
          <a:prstGeom prst="rect">
            <a:avLst/>
          </a:prstGeom>
        </p:spPr>
      </p:pic>
    </p:spTree>
    <p:extLst>
      <p:ext uri="{BB962C8B-B14F-4D97-AF65-F5344CB8AC3E}">
        <p14:creationId xmlns:p14="http://schemas.microsoft.com/office/powerpoint/2010/main" val="94091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5" name="Google Shape;935;p60"/>
          <p:cNvSpPr txBox="1">
            <a:spLocks noGrp="1"/>
          </p:cNvSpPr>
          <p:nvPr>
            <p:ph type="title"/>
          </p:nvPr>
        </p:nvSpPr>
        <p:spPr>
          <a:xfrm>
            <a:off x="720000" y="5334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Tiền xử lý dữ liệu</a:t>
            </a:r>
            <a:endParaRPr sz="3600" dirty="0">
              <a:latin typeface="Bahnschrift SemiBold SemiConden" panose="020B0502040204020203" pitchFamily="34" charset="0"/>
            </a:endParaRPr>
          </a:p>
        </p:txBody>
      </p:sp>
      <p:pic>
        <p:nvPicPr>
          <p:cNvPr id="2" name="Picture 1">
            <a:extLst>
              <a:ext uri="{FF2B5EF4-FFF2-40B4-BE49-F238E27FC236}">
                <a16:creationId xmlns:a16="http://schemas.microsoft.com/office/drawing/2014/main" id="{9979039D-FBB5-CA85-3B68-958CC032C623}"/>
              </a:ext>
            </a:extLst>
          </p:cNvPr>
          <p:cNvPicPr>
            <a:picLocks noChangeAspect="1"/>
          </p:cNvPicPr>
          <p:nvPr/>
        </p:nvPicPr>
        <p:blipFill>
          <a:blip r:embed="rId3"/>
          <a:stretch>
            <a:fillRect/>
          </a:stretch>
        </p:blipFill>
        <p:spPr>
          <a:xfrm>
            <a:off x="720000" y="725100"/>
            <a:ext cx="3908820" cy="2597220"/>
          </a:xfrm>
          <a:prstGeom prst="rect">
            <a:avLst/>
          </a:prstGeom>
        </p:spPr>
      </p:pic>
      <p:pic>
        <p:nvPicPr>
          <p:cNvPr id="6" name="Picture 5">
            <a:extLst>
              <a:ext uri="{FF2B5EF4-FFF2-40B4-BE49-F238E27FC236}">
                <a16:creationId xmlns:a16="http://schemas.microsoft.com/office/drawing/2014/main" id="{4D1C24DA-2121-092F-483C-305850D5C52D}"/>
              </a:ext>
            </a:extLst>
          </p:cNvPr>
          <p:cNvPicPr>
            <a:picLocks noChangeAspect="1"/>
          </p:cNvPicPr>
          <p:nvPr/>
        </p:nvPicPr>
        <p:blipFill>
          <a:blip r:embed="rId4"/>
          <a:stretch>
            <a:fillRect/>
          </a:stretch>
        </p:blipFill>
        <p:spPr>
          <a:xfrm>
            <a:off x="4762734" y="2308152"/>
            <a:ext cx="4000026" cy="2597221"/>
          </a:xfrm>
          <a:prstGeom prst="rect">
            <a:avLst/>
          </a:prstGeom>
        </p:spPr>
      </p:pic>
      <p:sp>
        <p:nvSpPr>
          <p:cNvPr id="7" name="TextBox 6">
            <a:extLst>
              <a:ext uri="{FF2B5EF4-FFF2-40B4-BE49-F238E27FC236}">
                <a16:creationId xmlns:a16="http://schemas.microsoft.com/office/drawing/2014/main" id="{AB5D003D-A83E-0B0E-148F-E23F50DEFC83}"/>
              </a:ext>
            </a:extLst>
          </p:cNvPr>
          <p:cNvSpPr txBox="1"/>
          <p:nvPr/>
        </p:nvSpPr>
        <p:spPr>
          <a:xfrm>
            <a:off x="1442628" y="4203785"/>
            <a:ext cx="2603592" cy="307777"/>
          </a:xfrm>
          <a:prstGeom prst="rect">
            <a:avLst/>
          </a:prstGeom>
          <a:noFill/>
        </p:spPr>
        <p:txBody>
          <a:bodyPr wrap="square" rtlCol="0">
            <a:spAutoFit/>
          </a:bodyPr>
          <a:lstStyle/>
          <a:p>
            <a:r>
              <a:rPr lang="vi-VN" dirty="0">
                <a:latin typeface="Calibri" panose="020F0502020204030204" pitchFamily="34" charset="0"/>
                <a:ea typeface="Calibri" panose="020F0502020204030204" pitchFamily="34" charset="0"/>
                <a:cs typeface="Calibri" panose="020F0502020204030204" pitchFamily="34" charset="0"/>
              </a:rPr>
              <a:t>Trước khi loại bỏ giá trị ngoại lai</a:t>
            </a:r>
          </a:p>
        </p:txBody>
      </p:sp>
      <p:sp>
        <p:nvSpPr>
          <p:cNvPr id="8" name="TextBox 7">
            <a:extLst>
              <a:ext uri="{FF2B5EF4-FFF2-40B4-BE49-F238E27FC236}">
                <a16:creationId xmlns:a16="http://schemas.microsoft.com/office/drawing/2014/main" id="{163829BE-3DCA-D900-3186-CE98AD1F4B37}"/>
              </a:ext>
            </a:extLst>
          </p:cNvPr>
          <p:cNvSpPr txBox="1"/>
          <p:nvPr/>
        </p:nvSpPr>
        <p:spPr>
          <a:xfrm>
            <a:off x="4847424" y="1174913"/>
            <a:ext cx="3830646" cy="307777"/>
          </a:xfrm>
          <a:prstGeom prst="rect">
            <a:avLst/>
          </a:prstGeom>
          <a:noFill/>
        </p:spPr>
        <p:txBody>
          <a:bodyPr wrap="square" rtlCol="0">
            <a:spAutoFit/>
          </a:bodyPr>
          <a:lstStyle/>
          <a:p>
            <a:pPr algn="ctr"/>
            <a:r>
              <a:rPr lang="vi-VN" dirty="0">
                <a:latin typeface="Calibri" panose="020F0502020204030204" pitchFamily="34" charset="0"/>
                <a:ea typeface="Calibri" panose="020F0502020204030204" pitchFamily="34" charset="0"/>
                <a:cs typeface="Calibri" panose="020F0502020204030204" pitchFamily="34" charset="0"/>
              </a:rPr>
              <a:t>Sau khi loại bỏ giá trị ngoại lai</a:t>
            </a:r>
          </a:p>
        </p:txBody>
      </p:sp>
      <p:sp>
        <p:nvSpPr>
          <p:cNvPr id="10" name="Arrow: Down 9">
            <a:extLst>
              <a:ext uri="{FF2B5EF4-FFF2-40B4-BE49-F238E27FC236}">
                <a16:creationId xmlns:a16="http://schemas.microsoft.com/office/drawing/2014/main" id="{A6D8299F-8E43-BC24-C9D2-D8518BF07727}"/>
              </a:ext>
            </a:extLst>
          </p:cNvPr>
          <p:cNvSpPr/>
          <p:nvPr/>
        </p:nvSpPr>
        <p:spPr>
          <a:xfrm>
            <a:off x="6568437" y="1674441"/>
            <a:ext cx="388620" cy="4419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Arrow: Up 10">
            <a:extLst>
              <a:ext uri="{FF2B5EF4-FFF2-40B4-BE49-F238E27FC236}">
                <a16:creationId xmlns:a16="http://schemas.microsoft.com/office/drawing/2014/main" id="{117E3E83-C364-FD9C-AD47-D45FAB9592C9}"/>
              </a:ext>
            </a:extLst>
          </p:cNvPr>
          <p:cNvSpPr/>
          <p:nvPr/>
        </p:nvSpPr>
        <p:spPr>
          <a:xfrm>
            <a:off x="2472480" y="3533225"/>
            <a:ext cx="403860" cy="45965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EC5E3B11-51AD-E58F-1F53-5E3D1EB9DAB3}"/>
                  </a:ext>
                </a:extLst>
              </p14:cNvPr>
              <p14:cNvContentPartPr/>
              <p14:nvPr/>
            </p14:nvContentPartPr>
            <p14:xfrm>
              <a:off x="3831600" y="2113380"/>
              <a:ext cx="523440" cy="648720"/>
            </p14:xfrm>
          </p:contentPart>
        </mc:Choice>
        <mc:Fallback xmlns="">
          <p:pic>
            <p:nvPicPr>
              <p:cNvPr id="20" name="Ink 19">
                <a:extLst>
                  <a:ext uri="{FF2B5EF4-FFF2-40B4-BE49-F238E27FC236}">
                    <a16:creationId xmlns:a16="http://schemas.microsoft.com/office/drawing/2014/main" id="{EC5E3B11-51AD-E58F-1F53-5E3D1EB9DAB3}"/>
                  </a:ext>
                </a:extLst>
              </p:cNvPr>
              <p:cNvPicPr/>
              <p:nvPr/>
            </p:nvPicPr>
            <p:blipFill>
              <a:blip r:embed="rId6"/>
              <a:stretch>
                <a:fillRect/>
              </a:stretch>
            </p:blipFill>
            <p:spPr>
              <a:xfrm>
                <a:off x="3825480" y="2107260"/>
                <a:ext cx="535680" cy="66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FCA64D08-6B49-0D46-ED49-50B95DB0DA4D}"/>
                  </a:ext>
                </a:extLst>
              </p14:cNvPr>
              <p14:cNvContentPartPr/>
              <p14:nvPr/>
            </p14:nvContentPartPr>
            <p14:xfrm>
              <a:off x="1625160" y="2122020"/>
              <a:ext cx="786960" cy="628560"/>
            </p14:xfrm>
          </p:contentPart>
        </mc:Choice>
        <mc:Fallback xmlns="">
          <p:pic>
            <p:nvPicPr>
              <p:cNvPr id="22" name="Ink 21">
                <a:extLst>
                  <a:ext uri="{FF2B5EF4-FFF2-40B4-BE49-F238E27FC236}">
                    <a16:creationId xmlns:a16="http://schemas.microsoft.com/office/drawing/2014/main" id="{FCA64D08-6B49-0D46-ED49-50B95DB0DA4D}"/>
                  </a:ext>
                </a:extLst>
              </p:cNvPr>
              <p:cNvPicPr/>
              <p:nvPr/>
            </p:nvPicPr>
            <p:blipFill>
              <a:blip r:embed="rId8"/>
              <a:stretch>
                <a:fillRect/>
              </a:stretch>
            </p:blipFill>
            <p:spPr>
              <a:xfrm>
                <a:off x="1619040" y="2115900"/>
                <a:ext cx="79920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E011FBCE-2525-1EA4-6EBC-0F38764B9393}"/>
                  </a:ext>
                </a:extLst>
              </p14:cNvPr>
              <p14:cNvContentPartPr/>
              <p14:nvPr/>
            </p14:nvContentPartPr>
            <p14:xfrm>
              <a:off x="1441560" y="814800"/>
              <a:ext cx="1177920" cy="689040"/>
            </p14:xfrm>
          </p:contentPart>
        </mc:Choice>
        <mc:Fallback xmlns="">
          <p:pic>
            <p:nvPicPr>
              <p:cNvPr id="24" name="Ink 23">
                <a:extLst>
                  <a:ext uri="{FF2B5EF4-FFF2-40B4-BE49-F238E27FC236}">
                    <a16:creationId xmlns:a16="http://schemas.microsoft.com/office/drawing/2014/main" id="{E011FBCE-2525-1EA4-6EBC-0F38764B9393}"/>
                  </a:ext>
                </a:extLst>
              </p:cNvPr>
              <p:cNvPicPr/>
              <p:nvPr/>
            </p:nvPicPr>
            <p:blipFill>
              <a:blip r:embed="rId10"/>
              <a:stretch>
                <a:fillRect/>
              </a:stretch>
            </p:blipFill>
            <p:spPr>
              <a:xfrm>
                <a:off x="1435440" y="808680"/>
                <a:ext cx="1190160" cy="701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BB5FDA55-BD58-BBEE-63A1-0F5162EE082E}"/>
                  </a:ext>
                </a:extLst>
              </p14:cNvPr>
              <p14:cNvContentPartPr/>
              <p14:nvPr/>
            </p14:nvContentPartPr>
            <p14:xfrm>
              <a:off x="3775320" y="832515"/>
              <a:ext cx="803520" cy="609480"/>
            </p14:xfrm>
          </p:contentPart>
        </mc:Choice>
        <mc:Fallback xmlns="">
          <p:pic>
            <p:nvPicPr>
              <p:cNvPr id="27" name="Ink 26">
                <a:extLst>
                  <a:ext uri="{FF2B5EF4-FFF2-40B4-BE49-F238E27FC236}">
                    <a16:creationId xmlns:a16="http://schemas.microsoft.com/office/drawing/2014/main" id="{BB5FDA55-BD58-BBEE-63A1-0F5162EE082E}"/>
                  </a:ext>
                </a:extLst>
              </p:cNvPr>
              <p:cNvPicPr/>
              <p:nvPr/>
            </p:nvPicPr>
            <p:blipFill>
              <a:blip r:embed="rId12"/>
              <a:stretch>
                <a:fillRect/>
              </a:stretch>
            </p:blipFill>
            <p:spPr>
              <a:xfrm>
                <a:off x="3769200" y="826395"/>
                <a:ext cx="815760" cy="621720"/>
              </a:xfrm>
              <a:prstGeom prst="rect">
                <a:avLst/>
              </a:prstGeom>
            </p:spPr>
          </p:pic>
        </mc:Fallback>
      </mc:AlternateContent>
    </p:spTree>
    <p:extLst>
      <p:ext uri="{BB962C8B-B14F-4D97-AF65-F5344CB8AC3E}">
        <p14:creationId xmlns:p14="http://schemas.microsoft.com/office/powerpoint/2010/main" val="376619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5" name="Google Shape;935;p60"/>
          <p:cNvSpPr txBox="1">
            <a:spLocks noGrp="1"/>
          </p:cNvSpPr>
          <p:nvPr>
            <p:ph type="title"/>
          </p:nvPr>
        </p:nvSpPr>
        <p:spPr>
          <a:xfrm>
            <a:off x="720000" y="53340"/>
            <a:ext cx="7704000" cy="4419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Xây dựng mô hình</a:t>
            </a:r>
            <a:endParaRPr sz="3600" dirty="0">
              <a:latin typeface="Bahnschrift SemiBold SemiConden" panose="020B0502040204020203" pitchFamily="34" charset="0"/>
            </a:endParaRPr>
          </a:p>
        </p:txBody>
      </p:sp>
      <p:pic>
        <p:nvPicPr>
          <p:cNvPr id="3" name="Picture 2">
            <a:extLst>
              <a:ext uri="{FF2B5EF4-FFF2-40B4-BE49-F238E27FC236}">
                <a16:creationId xmlns:a16="http://schemas.microsoft.com/office/drawing/2014/main" id="{766DD585-E441-20F0-8B40-01951D94A6FB}"/>
              </a:ext>
            </a:extLst>
          </p:cNvPr>
          <p:cNvPicPr>
            <a:picLocks noChangeAspect="1"/>
          </p:cNvPicPr>
          <p:nvPr/>
        </p:nvPicPr>
        <p:blipFill>
          <a:blip r:embed="rId4"/>
          <a:stretch>
            <a:fillRect/>
          </a:stretch>
        </p:blipFill>
        <p:spPr>
          <a:xfrm>
            <a:off x="215761" y="1064077"/>
            <a:ext cx="8712477" cy="2858994"/>
          </a:xfrm>
          <a:prstGeom prst="rect">
            <a:avLst/>
          </a:prstGeom>
        </p:spPr>
      </p:pic>
    </p:spTree>
    <p:extLst>
      <p:ext uri="{BB962C8B-B14F-4D97-AF65-F5344CB8AC3E}">
        <p14:creationId xmlns:p14="http://schemas.microsoft.com/office/powerpoint/2010/main" val="3415639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14" name="Google Shape;935;p60">
            <a:extLst>
              <a:ext uri="{FF2B5EF4-FFF2-40B4-BE49-F238E27FC236}">
                <a16:creationId xmlns:a16="http://schemas.microsoft.com/office/drawing/2014/main" id="{A9750D94-36A2-15B9-B5C6-650E0EA051B0}"/>
              </a:ext>
            </a:extLst>
          </p:cNvPr>
          <p:cNvSpPr txBox="1">
            <a:spLocks noGrp="1"/>
          </p:cNvSpPr>
          <p:nvPr>
            <p:ph type="title"/>
          </p:nvPr>
        </p:nvSpPr>
        <p:spPr>
          <a:xfrm>
            <a:off x="719999" y="108401"/>
            <a:ext cx="7704000" cy="4419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Kết quả và đánh giá</a:t>
            </a:r>
            <a:endParaRPr sz="3600" dirty="0">
              <a:latin typeface="Bahnschrift SemiBold SemiConden" panose="020B0502040204020203" pitchFamily="34" charset="0"/>
            </a:endParaRPr>
          </a:p>
        </p:txBody>
      </p:sp>
      <p:graphicFrame>
        <p:nvGraphicFramePr>
          <p:cNvPr id="15" name="Table 14">
            <a:extLst>
              <a:ext uri="{FF2B5EF4-FFF2-40B4-BE49-F238E27FC236}">
                <a16:creationId xmlns:a16="http://schemas.microsoft.com/office/drawing/2014/main" id="{FD2614F7-78C9-0D90-E38C-5CD3D60E4C84}"/>
              </a:ext>
            </a:extLst>
          </p:cNvPr>
          <p:cNvGraphicFramePr>
            <a:graphicFrameLocks noGrp="1"/>
          </p:cNvGraphicFramePr>
          <p:nvPr>
            <p:extLst>
              <p:ext uri="{D42A27DB-BD31-4B8C-83A1-F6EECF244321}">
                <p14:modId xmlns:p14="http://schemas.microsoft.com/office/powerpoint/2010/main" val="3747679032"/>
              </p:ext>
            </p:extLst>
          </p:nvPr>
        </p:nvGraphicFramePr>
        <p:xfrm>
          <a:off x="1449394" y="718103"/>
          <a:ext cx="6245209" cy="1340408"/>
        </p:xfrm>
        <a:graphic>
          <a:graphicData uri="http://schemas.openxmlformats.org/drawingml/2006/table">
            <a:tbl>
              <a:tblPr firstRow="1" firstCol="1" bandRow="1">
                <a:tableStyleId>{41534451-612F-4F28-9685-4BEE26B5955E}</a:tableStyleId>
              </a:tblPr>
              <a:tblGrid>
                <a:gridCol w="867980">
                  <a:extLst>
                    <a:ext uri="{9D8B030D-6E8A-4147-A177-3AD203B41FA5}">
                      <a16:colId xmlns:a16="http://schemas.microsoft.com/office/drawing/2014/main" val="1717242808"/>
                    </a:ext>
                  </a:extLst>
                </a:gridCol>
                <a:gridCol w="574225">
                  <a:extLst>
                    <a:ext uri="{9D8B030D-6E8A-4147-A177-3AD203B41FA5}">
                      <a16:colId xmlns:a16="http://schemas.microsoft.com/office/drawing/2014/main" val="1490110290"/>
                    </a:ext>
                  </a:extLst>
                </a:gridCol>
                <a:gridCol w="619716">
                  <a:extLst>
                    <a:ext uri="{9D8B030D-6E8A-4147-A177-3AD203B41FA5}">
                      <a16:colId xmlns:a16="http://schemas.microsoft.com/office/drawing/2014/main" val="339216153"/>
                    </a:ext>
                  </a:extLst>
                </a:gridCol>
                <a:gridCol w="619716">
                  <a:extLst>
                    <a:ext uri="{9D8B030D-6E8A-4147-A177-3AD203B41FA5}">
                      <a16:colId xmlns:a16="http://schemas.microsoft.com/office/drawing/2014/main" val="1158495777"/>
                    </a:ext>
                  </a:extLst>
                </a:gridCol>
                <a:gridCol w="542354">
                  <a:extLst>
                    <a:ext uri="{9D8B030D-6E8A-4147-A177-3AD203B41FA5}">
                      <a16:colId xmlns:a16="http://schemas.microsoft.com/office/drawing/2014/main" val="2935037325"/>
                    </a:ext>
                  </a:extLst>
                </a:gridCol>
                <a:gridCol w="619716">
                  <a:extLst>
                    <a:ext uri="{9D8B030D-6E8A-4147-A177-3AD203B41FA5}">
                      <a16:colId xmlns:a16="http://schemas.microsoft.com/office/drawing/2014/main" val="2559573623"/>
                    </a:ext>
                  </a:extLst>
                </a:gridCol>
                <a:gridCol w="619716">
                  <a:extLst>
                    <a:ext uri="{9D8B030D-6E8A-4147-A177-3AD203B41FA5}">
                      <a16:colId xmlns:a16="http://schemas.microsoft.com/office/drawing/2014/main" val="3533273144"/>
                    </a:ext>
                  </a:extLst>
                </a:gridCol>
                <a:gridCol w="542354">
                  <a:extLst>
                    <a:ext uri="{9D8B030D-6E8A-4147-A177-3AD203B41FA5}">
                      <a16:colId xmlns:a16="http://schemas.microsoft.com/office/drawing/2014/main" val="1909874818"/>
                    </a:ext>
                  </a:extLst>
                </a:gridCol>
                <a:gridCol w="619716">
                  <a:extLst>
                    <a:ext uri="{9D8B030D-6E8A-4147-A177-3AD203B41FA5}">
                      <a16:colId xmlns:a16="http://schemas.microsoft.com/office/drawing/2014/main" val="770263327"/>
                    </a:ext>
                  </a:extLst>
                </a:gridCol>
                <a:gridCol w="619716">
                  <a:extLst>
                    <a:ext uri="{9D8B030D-6E8A-4147-A177-3AD203B41FA5}">
                      <a16:colId xmlns:a16="http://schemas.microsoft.com/office/drawing/2014/main" val="2792010764"/>
                    </a:ext>
                  </a:extLst>
                </a:gridCol>
              </a:tblGrid>
              <a:tr h="183384">
                <a:tc rowSpan="2">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3">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Log (fee)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vi-VN"/>
                    </a:p>
                  </a:txBody>
                  <a:tcPr/>
                </a:tc>
                <a:tc hMerge="1">
                  <a:txBody>
                    <a:bodyPr/>
                    <a:lstStyle/>
                    <a:p>
                      <a:endParaRPr lang="vi-VN"/>
                    </a:p>
                  </a:txBody>
                  <a:tcPr/>
                </a:tc>
                <a:tc gridSpan="3">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Chuẩn hóa (fee)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vi-VN"/>
                    </a:p>
                  </a:txBody>
                  <a:tcPr/>
                </a:tc>
                <a:tc hMerge="1">
                  <a:txBody>
                    <a:bodyPr/>
                    <a:lstStyle/>
                    <a:p>
                      <a:endParaRPr lang="vi-VN"/>
                    </a:p>
                  </a:txBody>
                  <a:tcPr/>
                </a:tc>
                <a:tc gridSpan="3">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Log + Chuẩn hóa (fee)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1982791929"/>
                  </a:ext>
                </a:extLst>
              </a:tr>
              <a:tr h="183384">
                <a:tc vMerge="1">
                  <a:txBody>
                    <a:bodyPr/>
                    <a:lstStyle/>
                    <a:p>
                      <a:endParaRPr lang="vi-VN"/>
                    </a:p>
                  </a:txBody>
                  <a:tcP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MAE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R2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RMSE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MAE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R2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RMSE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MAE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R2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RMSE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08858431"/>
                  </a:ext>
                </a:extLst>
              </a:tr>
              <a:tr h="234379">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LightGBM</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0.551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0.601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0.688</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0.380</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0.582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0.659</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b="1">
                          <a:effectLst/>
                          <a:latin typeface="Arial" panose="020B0604020202020204" pitchFamily="34" charset="0"/>
                          <a:ea typeface="Calibri" panose="020F0502020204030204" pitchFamily="34" charset="0"/>
                          <a:cs typeface="Arial" panose="020B0604020202020204" pitchFamily="34" charset="0"/>
                        </a:rPr>
                        <a:t>0.296</a:t>
                      </a:r>
                      <a:endParaRPr lang="en-US" sz="18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b="1">
                          <a:effectLst/>
                          <a:latin typeface="Arial" panose="020B0604020202020204" pitchFamily="34" charset="0"/>
                          <a:ea typeface="Calibri" panose="020F0502020204030204" pitchFamily="34" charset="0"/>
                          <a:cs typeface="Arial" panose="020B0604020202020204" pitchFamily="34" charset="0"/>
                        </a:rPr>
                        <a:t>0.652</a:t>
                      </a:r>
                      <a:endParaRPr lang="en-US" sz="18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b="1" dirty="0">
                          <a:effectLst/>
                          <a:latin typeface="Arial" panose="020B0604020202020204" pitchFamily="34" charset="0"/>
                          <a:ea typeface="Calibri" panose="020F0502020204030204" pitchFamily="34" charset="0"/>
                          <a:cs typeface="Arial" panose="020B0604020202020204" pitchFamily="34" charset="0"/>
                        </a:rPr>
                        <a:t>0.385</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81968391"/>
                  </a:ext>
                </a:extLst>
              </a:tr>
              <a:tr h="318310">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XGBoost</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b="1" dirty="0">
                          <a:effectLst/>
                          <a:latin typeface="Arial" panose="020B0604020202020204" pitchFamily="34" charset="0"/>
                          <a:ea typeface="Calibri" panose="020F0502020204030204" pitchFamily="34" charset="0"/>
                          <a:cs typeface="Arial" panose="020B0604020202020204" pitchFamily="34" charset="0"/>
                        </a:rPr>
                        <a:t>0.538</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b="1" dirty="0">
                          <a:effectLst/>
                          <a:latin typeface="Arial" panose="020B0604020202020204" pitchFamily="34" charset="0"/>
                          <a:ea typeface="Calibri" panose="020F0502020204030204" pitchFamily="34" charset="0"/>
                          <a:cs typeface="Arial" panose="020B0604020202020204" pitchFamily="34" charset="0"/>
                        </a:rPr>
                        <a:t>0.613</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b="1" dirty="0">
                          <a:effectLst/>
                          <a:latin typeface="Arial" panose="020B0604020202020204" pitchFamily="34" charset="0"/>
                          <a:ea typeface="Calibri" panose="020F0502020204030204" pitchFamily="34" charset="0"/>
                          <a:cs typeface="Arial" panose="020B0604020202020204" pitchFamily="34" charset="0"/>
                        </a:rPr>
                        <a:t>0.678</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b="1" dirty="0">
                          <a:effectLst/>
                          <a:latin typeface="Arial" panose="020B0604020202020204" pitchFamily="34" charset="0"/>
                          <a:ea typeface="Calibri" panose="020F0502020204030204" pitchFamily="34" charset="0"/>
                          <a:cs typeface="Arial" panose="020B0604020202020204" pitchFamily="34" charset="0"/>
                        </a:rPr>
                        <a:t>0.373</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b="1">
                          <a:effectLst/>
                          <a:latin typeface="Arial" panose="020B0604020202020204" pitchFamily="34" charset="0"/>
                          <a:ea typeface="Calibri" panose="020F0502020204030204" pitchFamily="34" charset="0"/>
                          <a:cs typeface="Arial" panose="020B0604020202020204" pitchFamily="34" charset="0"/>
                        </a:rPr>
                        <a:t>0.602</a:t>
                      </a:r>
                      <a:endParaRPr lang="en-US" sz="18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b="1" dirty="0">
                          <a:effectLst/>
                          <a:latin typeface="Arial" panose="020B0604020202020204" pitchFamily="34" charset="0"/>
                          <a:ea typeface="Calibri" panose="020F0502020204030204" pitchFamily="34" charset="0"/>
                          <a:cs typeface="Arial" panose="020B0604020202020204" pitchFamily="34" charset="0"/>
                        </a:rPr>
                        <a:t>0.643</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0.298</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0.645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0.388</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98309314"/>
                  </a:ext>
                </a:extLst>
              </a:tr>
              <a:tr h="382968">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Random Forest</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0.573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0.573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0.712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0.383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0.589</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0.654</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a:effectLst/>
                          <a:latin typeface="Arial" panose="020B0604020202020204" pitchFamily="34" charset="0"/>
                          <a:ea typeface="Calibri" panose="020F0502020204030204" pitchFamily="34" charset="0"/>
                          <a:cs typeface="Arial" panose="020B0604020202020204" pitchFamily="34" charset="0"/>
                        </a:rPr>
                        <a:t>0.321</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0.596</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vi-VN" sz="1200" dirty="0">
                          <a:effectLst/>
                          <a:latin typeface="Arial" panose="020B0604020202020204" pitchFamily="34" charset="0"/>
                          <a:ea typeface="Calibri" panose="020F0502020204030204" pitchFamily="34" charset="0"/>
                          <a:cs typeface="Arial" panose="020B0604020202020204" pitchFamily="34" charset="0"/>
                        </a:rPr>
                        <a:t>0.414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593901"/>
                  </a:ext>
                </a:extLst>
              </a:tr>
            </a:tbl>
          </a:graphicData>
        </a:graphic>
      </p:graphicFrame>
      <p:pic>
        <p:nvPicPr>
          <p:cNvPr id="6" name="Picture 5">
            <a:extLst>
              <a:ext uri="{FF2B5EF4-FFF2-40B4-BE49-F238E27FC236}">
                <a16:creationId xmlns:a16="http://schemas.microsoft.com/office/drawing/2014/main" id="{E0F38752-03BB-9982-0342-E1F19A900EAA}"/>
              </a:ext>
            </a:extLst>
          </p:cNvPr>
          <p:cNvPicPr>
            <a:picLocks noChangeAspect="1"/>
          </p:cNvPicPr>
          <p:nvPr/>
        </p:nvPicPr>
        <p:blipFill>
          <a:blip r:embed="rId3"/>
          <a:stretch>
            <a:fillRect/>
          </a:stretch>
        </p:blipFill>
        <p:spPr>
          <a:xfrm>
            <a:off x="2061828" y="2169677"/>
            <a:ext cx="5020344" cy="2813803"/>
          </a:xfrm>
          <a:prstGeom prst="rect">
            <a:avLst/>
          </a:prstGeom>
        </p:spPr>
      </p:pic>
      <p:sp>
        <p:nvSpPr>
          <p:cNvPr id="7" name="Arrow: Right 6">
            <a:extLst>
              <a:ext uri="{FF2B5EF4-FFF2-40B4-BE49-F238E27FC236}">
                <a16:creationId xmlns:a16="http://schemas.microsoft.com/office/drawing/2014/main" id="{62C312A0-6491-2F3A-57D3-90C4F92E5E0A}"/>
              </a:ext>
            </a:extLst>
          </p:cNvPr>
          <p:cNvSpPr/>
          <p:nvPr/>
        </p:nvSpPr>
        <p:spPr>
          <a:xfrm rot="19812041" flipH="1">
            <a:off x="6408682" y="2259727"/>
            <a:ext cx="247488" cy="1925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43DB5A4E-E30A-BACF-50D2-E76E5CA0F795}"/>
              </a:ext>
            </a:extLst>
          </p:cNvPr>
          <p:cNvSpPr/>
          <p:nvPr/>
        </p:nvSpPr>
        <p:spPr>
          <a:xfrm>
            <a:off x="6532426" y="1069258"/>
            <a:ext cx="501446" cy="319049"/>
          </a:xfrm>
          <a:prstGeom prst="ellipse">
            <a:avLst/>
          </a:prstGeom>
          <a:no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957"/>
        <p:cNvGrpSpPr/>
        <p:nvPr/>
      </p:nvGrpSpPr>
      <p:grpSpPr>
        <a:xfrm>
          <a:off x="0" y="0"/>
          <a:ext cx="0" cy="0"/>
          <a:chOff x="0" y="0"/>
          <a:chExt cx="0" cy="0"/>
        </a:xfrm>
      </p:grpSpPr>
      <p:sp>
        <p:nvSpPr>
          <p:cNvPr id="5" name="Google Shape;935;p60">
            <a:extLst>
              <a:ext uri="{FF2B5EF4-FFF2-40B4-BE49-F238E27FC236}">
                <a16:creationId xmlns:a16="http://schemas.microsoft.com/office/drawing/2014/main" id="{94CA7259-DD98-470D-2CA9-5F368A84AECC}"/>
              </a:ext>
            </a:extLst>
          </p:cNvPr>
          <p:cNvSpPr txBox="1">
            <a:spLocks noGrp="1"/>
          </p:cNvSpPr>
          <p:nvPr>
            <p:ph type="title"/>
          </p:nvPr>
        </p:nvSpPr>
        <p:spPr>
          <a:xfrm>
            <a:off x="720000" y="106680"/>
            <a:ext cx="7704000" cy="4419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Kết quả và đánh giá</a:t>
            </a:r>
            <a:endParaRPr sz="3600" dirty="0">
              <a:latin typeface="Bahnschrift SemiBold SemiConden" panose="020B0502040204020203" pitchFamily="34" charset="0"/>
            </a:endParaRPr>
          </a:p>
        </p:txBody>
      </p:sp>
      <p:sp>
        <p:nvSpPr>
          <p:cNvPr id="8" name="TextBox 7">
            <a:extLst>
              <a:ext uri="{FF2B5EF4-FFF2-40B4-BE49-F238E27FC236}">
                <a16:creationId xmlns:a16="http://schemas.microsoft.com/office/drawing/2014/main" id="{600812B9-E895-3AF8-B8AD-5D58BA88899E}"/>
              </a:ext>
            </a:extLst>
          </p:cNvPr>
          <p:cNvSpPr txBox="1"/>
          <p:nvPr/>
        </p:nvSpPr>
        <p:spPr>
          <a:xfrm>
            <a:off x="825359" y="775365"/>
            <a:ext cx="3261360" cy="523220"/>
          </a:xfrm>
          <a:prstGeom prst="rect">
            <a:avLst/>
          </a:prstGeom>
          <a:noFill/>
        </p:spPr>
        <p:txBody>
          <a:bodyPr wrap="square" rtlCol="0">
            <a:spAutoFit/>
          </a:bodyPr>
          <a:lstStyle/>
          <a:p>
            <a:r>
              <a:rPr lang="vi-VN" dirty="0">
                <a:latin typeface="Calibri" panose="020F0502020204030204" pitchFamily="34" charset="0"/>
                <a:ea typeface="Calibri" panose="020F0502020204030204" pitchFamily="34" charset="0"/>
                <a:cs typeface="Calibri" panose="020F0502020204030204" pitchFamily="34" charset="0"/>
              </a:rPr>
              <a:t>Biểu đồ thể hiện giá trị dự đoán và giá trị thực tế của từng mô hình</a:t>
            </a:r>
            <a:r>
              <a:rPr lang="en-US" dirty="0">
                <a:latin typeface="Calibri" panose="020F0502020204030204" pitchFamily="34" charset="0"/>
                <a:ea typeface="Calibri" panose="020F0502020204030204" pitchFamily="34" charset="0"/>
                <a:cs typeface="Calibri" panose="020F0502020204030204" pitchFamily="34" charset="0"/>
              </a:rPr>
              <a:t>.</a:t>
            </a:r>
            <a:endParaRPr lang="vi-VN"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26C193E-C339-2DDE-A85E-2EDD7A0ABEA7}"/>
              </a:ext>
            </a:extLst>
          </p:cNvPr>
          <p:cNvPicPr>
            <a:picLocks noChangeAspect="1"/>
          </p:cNvPicPr>
          <p:nvPr/>
        </p:nvPicPr>
        <p:blipFill>
          <a:blip r:embed="rId4"/>
          <a:stretch>
            <a:fillRect/>
          </a:stretch>
        </p:blipFill>
        <p:spPr>
          <a:xfrm>
            <a:off x="791559" y="2400297"/>
            <a:ext cx="3432925" cy="2219634"/>
          </a:xfrm>
          <a:prstGeom prst="rect">
            <a:avLst/>
          </a:prstGeom>
        </p:spPr>
      </p:pic>
      <p:pic>
        <p:nvPicPr>
          <p:cNvPr id="10" name="Picture 9">
            <a:extLst>
              <a:ext uri="{FF2B5EF4-FFF2-40B4-BE49-F238E27FC236}">
                <a16:creationId xmlns:a16="http://schemas.microsoft.com/office/drawing/2014/main" id="{B88848BE-C7BB-F996-231E-AC1D58C218AA}"/>
              </a:ext>
            </a:extLst>
          </p:cNvPr>
          <p:cNvPicPr>
            <a:picLocks noChangeAspect="1"/>
          </p:cNvPicPr>
          <p:nvPr/>
        </p:nvPicPr>
        <p:blipFill>
          <a:blip r:embed="rId5"/>
          <a:stretch>
            <a:fillRect/>
          </a:stretch>
        </p:blipFill>
        <p:spPr>
          <a:xfrm>
            <a:off x="4919516" y="106680"/>
            <a:ext cx="3432925" cy="2196270"/>
          </a:xfrm>
          <a:prstGeom prst="rect">
            <a:avLst/>
          </a:prstGeom>
        </p:spPr>
      </p:pic>
      <p:pic>
        <p:nvPicPr>
          <p:cNvPr id="12" name="Picture 11">
            <a:extLst>
              <a:ext uri="{FF2B5EF4-FFF2-40B4-BE49-F238E27FC236}">
                <a16:creationId xmlns:a16="http://schemas.microsoft.com/office/drawing/2014/main" id="{2E2B122A-F4DA-20A9-3621-1B0CA3B06ED5}"/>
              </a:ext>
            </a:extLst>
          </p:cNvPr>
          <p:cNvPicPr>
            <a:picLocks noChangeAspect="1"/>
          </p:cNvPicPr>
          <p:nvPr/>
        </p:nvPicPr>
        <p:blipFill>
          <a:blip r:embed="rId6"/>
          <a:stretch>
            <a:fillRect/>
          </a:stretch>
        </p:blipFill>
        <p:spPr>
          <a:xfrm>
            <a:off x="4919516" y="2400297"/>
            <a:ext cx="3432925" cy="22196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5" name="Google Shape;935;p60">
            <a:extLst>
              <a:ext uri="{FF2B5EF4-FFF2-40B4-BE49-F238E27FC236}">
                <a16:creationId xmlns:a16="http://schemas.microsoft.com/office/drawing/2014/main" id="{94CA7259-DD98-470D-2CA9-5F368A84AECC}"/>
              </a:ext>
            </a:extLst>
          </p:cNvPr>
          <p:cNvSpPr txBox="1">
            <a:spLocks noGrp="1"/>
          </p:cNvSpPr>
          <p:nvPr>
            <p:ph type="title"/>
          </p:nvPr>
        </p:nvSpPr>
        <p:spPr>
          <a:xfrm>
            <a:off x="720000" y="106680"/>
            <a:ext cx="7704000" cy="4419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Kết quả và đánh giá</a:t>
            </a:r>
            <a:endParaRPr sz="3600" dirty="0">
              <a:latin typeface="Bahnschrift SemiBold SemiConden" panose="020B0502040204020203" pitchFamily="34" charset="0"/>
            </a:endParaRPr>
          </a:p>
        </p:txBody>
      </p:sp>
      <p:sp>
        <p:nvSpPr>
          <p:cNvPr id="8" name="TextBox 7">
            <a:extLst>
              <a:ext uri="{FF2B5EF4-FFF2-40B4-BE49-F238E27FC236}">
                <a16:creationId xmlns:a16="http://schemas.microsoft.com/office/drawing/2014/main" id="{600812B9-E895-3AF8-B8AD-5D58BA88899E}"/>
              </a:ext>
            </a:extLst>
          </p:cNvPr>
          <p:cNvSpPr txBox="1"/>
          <p:nvPr/>
        </p:nvSpPr>
        <p:spPr>
          <a:xfrm>
            <a:off x="720001" y="890961"/>
            <a:ext cx="3632845" cy="523220"/>
          </a:xfrm>
          <a:prstGeom prst="rect">
            <a:avLst/>
          </a:prstGeom>
          <a:noFill/>
        </p:spPr>
        <p:txBody>
          <a:bodyPr wrap="square" rtlCol="0">
            <a:spAutoFit/>
          </a:bodyPr>
          <a:lstStyle/>
          <a:p>
            <a:r>
              <a:rPr lang="vi-VN" dirty="0">
                <a:latin typeface="Calibri" panose="020F0502020204030204" pitchFamily="34" charset="0"/>
                <a:ea typeface="Calibri" panose="020F0502020204030204" pitchFamily="34" charset="0"/>
                <a:cs typeface="Calibri" panose="020F0502020204030204" pitchFamily="34" charset="0"/>
              </a:rPr>
              <a:t>Biểu đồ thể hiện giữa giá trị dự đoán và giá trị thực tế</a:t>
            </a:r>
          </a:p>
        </p:txBody>
      </p:sp>
      <p:pic>
        <p:nvPicPr>
          <p:cNvPr id="7" name="Picture 6">
            <a:extLst>
              <a:ext uri="{FF2B5EF4-FFF2-40B4-BE49-F238E27FC236}">
                <a16:creationId xmlns:a16="http://schemas.microsoft.com/office/drawing/2014/main" id="{47D4785C-BFD3-354D-5FB9-90EB0493465D}"/>
              </a:ext>
            </a:extLst>
          </p:cNvPr>
          <p:cNvPicPr>
            <a:picLocks noChangeAspect="1"/>
          </p:cNvPicPr>
          <p:nvPr/>
        </p:nvPicPr>
        <p:blipFill>
          <a:blip r:embed="rId3"/>
          <a:stretch>
            <a:fillRect/>
          </a:stretch>
        </p:blipFill>
        <p:spPr>
          <a:xfrm>
            <a:off x="720000" y="2571748"/>
            <a:ext cx="2863708" cy="2254303"/>
          </a:xfrm>
          <a:prstGeom prst="rect">
            <a:avLst/>
          </a:prstGeom>
        </p:spPr>
      </p:pic>
      <p:pic>
        <p:nvPicPr>
          <p:cNvPr id="11" name="Picture 10">
            <a:extLst>
              <a:ext uri="{FF2B5EF4-FFF2-40B4-BE49-F238E27FC236}">
                <a16:creationId xmlns:a16="http://schemas.microsoft.com/office/drawing/2014/main" id="{626707C7-FBF2-ECB8-AC89-337288E6F4B1}"/>
              </a:ext>
            </a:extLst>
          </p:cNvPr>
          <p:cNvPicPr>
            <a:picLocks noChangeAspect="1"/>
          </p:cNvPicPr>
          <p:nvPr/>
        </p:nvPicPr>
        <p:blipFill>
          <a:blip r:embed="rId4"/>
          <a:stretch>
            <a:fillRect/>
          </a:stretch>
        </p:blipFill>
        <p:spPr>
          <a:xfrm>
            <a:off x="4572000" y="2561538"/>
            <a:ext cx="2860213" cy="2254302"/>
          </a:xfrm>
          <a:prstGeom prst="rect">
            <a:avLst/>
          </a:prstGeom>
        </p:spPr>
      </p:pic>
      <p:pic>
        <p:nvPicPr>
          <p:cNvPr id="14" name="Picture 13">
            <a:extLst>
              <a:ext uri="{FF2B5EF4-FFF2-40B4-BE49-F238E27FC236}">
                <a16:creationId xmlns:a16="http://schemas.microsoft.com/office/drawing/2014/main" id="{466F89F8-D338-F8A3-C7F3-2073D6DFA618}"/>
              </a:ext>
            </a:extLst>
          </p:cNvPr>
          <p:cNvPicPr>
            <a:picLocks noChangeAspect="1"/>
          </p:cNvPicPr>
          <p:nvPr/>
        </p:nvPicPr>
        <p:blipFill>
          <a:blip r:embed="rId5"/>
          <a:stretch>
            <a:fillRect/>
          </a:stretch>
        </p:blipFill>
        <p:spPr>
          <a:xfrm>
            <a:off x="4572000" y="327660"/>
            <a:ext cx="2863707" cy="2254302"/>
          </a:xfrm>
          <a:prstGeom prst="rect">
            <a:avLst/>
          </a:prstGeom>
        </p:spPr>
      </p:pic>
    </p:spTree>
    <p:extLst>
      <p:ext uri="{BB962C8B-B14F-4D97-AF65-F5344CB8AC3E}">
        <p14:creationId xmlns:p14="http://schemas.microsoft.com/office/powerpoint/2010/main" val="902044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5" name="Google Shape;935;p60">
            <a:extLst>
              <a:ext uri="{FF2B5EF4-FFF2-40B4-BE49-F238E27FC236}">
                <a16:creationId xmlns:a16="http://schemas.microsoft.com/office/drawing/2014/main" id="{94CA7259-DD98-470D-2CA9-5F368A84AECC}"/>
              </a:ext>
            </a:extLst>
          </p:cNvPr>
          <p:cNvSpPr txBox="1">
            <a:spLocks noGrp="1"/>
          </p:cNvSpPr>
          <p:nvPr>
            <p:ph type="title"/>
          </p:nvPr>
        </p:nvSpPr>
        <p:spPr>
          <a:xfrm>
            <a:off x="720000" y="106680"/>
            <a:ext cx="7704000" cy="4419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Kết quả và đánh giá</a:t>
            </a:r>
            <a:endParaRPr sz="3600" dirty="0">
              <a:latin typeface="Bahnschrift SemiBold SemiConden" panose="020B0502040204020203" pitchFamily="34" charset="0"/>
            </a:endParaRPr>
          </a:p>
        </p:txBody>
      </p:sp>
      <p:sp>
        <p:nvSpPr>
          <p:cNvPr id="8" name="TextBox 7">
            <a:extLst>
              <a:ext uri="{FF2B5EF4-FFF2-40B4-BE49-F238E27FC236}">
                <a16:creationId xmlns:a16="http://schemas.microsoft.com/office/drawing/2014/main" id="{600812B9-E895-3AF8-B8AD-5D58BA88899E}"/>
              </a:ext>
            </a:extLst>
          </p:cNvPr>
          <p:cNvSpPr txBox="1"/>
          <p:nvPr/>
        </p:nvSpPr>
        <p:spPr>
          <a:xfrm>
            <a:off x="720000" y="605758"/>
            <a:ext cx="7758202" cy="307777"/>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So </a:t>
            </a:r>
            <a:r>
              <a:rPr lang="vi-VN" dirty="0">
                <a:latin typeface="Calibri" panose="020F0502020204030204" pitchFamily="34" charset="0"/>
                <a:ea typeface="Calibri" panose="020F0502020204030204" pitchFamily="34" charset="0"/>
                <a:cs typeface="Calibri" panose="020F0502020204030204" pitchFamily="34" charset="0"/>
              </a:rPr>
              <a:t>sánh với</a:t>
            </a:r>
            <a:r>
              <a:rPr lang="en-US" dirty="0">
                <a:latin typeface="Calibri" panose="020F0502020204030204" pitchFamily="34" charset="0"/>
                <a:ea typeface="Calibri" panose="020F0502020204030204" pitchFamily="34" charset="0"/>
                <a:cs typeface="Calibri" panose="020F0502020204030204" pitchFamily="34" charset="0"/>
              </a:rPr>
              <a:t> k</a:t>
            </a:r>
            <a:r>
              <a:rPr lang="vi-VN" dirty="0">
                <a:latin typeface="Calibri" panose="020F0502020204030204" pitchFamily="34" charset="0"/>
                <a:ea typeface="Calibri" panose="020F0502020204030204" pitchFamily="34" charset="0"/>
                <a:cs typeface="Calibri" panose="020F0502020204030204" pitchFamily="34" charset="0"/>
              </a:rPr>
              <a:t>ết quả của nghiên cứu về đề tài dự đoán giá trị chuyển nhượng cầu thủ bóng đá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hlinkClick r:id="rId3"/>
              </a:rPr>
              <a:t>link</a:t>
            </a:r>
            <a:r>
              <a:rPr lang="en-US" dirty="0">
                <a:latin typeface="Calibri" panose="020F0502020204030204" pitchFamily="34" charset="0"/>
                <a:ea typeface="Calibri" panose="020F0502020204030204" pitchFamily="34" charset="0"/>
                <a:cs typeface="Calibri" panose="020F0502020204030204" pitchFamily="34" charset="0"/>
              </a:rPr>
              <a:t>):</a:t>
            </a:r>
            <a:endParaRPr lang="vi-VN"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5A4E39F6-A951-8908-3482-C2E60FE5C6BC}"/>
              </a:ext>
            </a:extLst>
          </p:cNvPr>
          <p:cNvGraphicFramePr>
            <a:graphicFrameLocks noGrp="1"/>
          </p:cNvGraphicFramePr>
          <p:nvPr>
            <p:extLst>
              <p:ext uri="{D42A27DB-BD31-4B8C-83A1-F6EECF244321}">
                <p14:modId xmlns:p14="http://schemas.microsoft.com/office/powerpoint/2010/main" val="2295719296"/>
              </p:ext>
            </p:extLst>
          </p:nvPr>
        </p:nvGraphicFramePr>
        <p:xfrm>
          <a:off x="1636393" y="2880215"/>
          <a:ext cx="5871211" cy="1483332"/>
        </p:xfrm>
        <a:graphic>
          <a:graphicData uri="http://schemas.openxmlformats.org/drawingml/2006/table">
            <a:tbl>
              <a:tblPr firstRow="1" firstCol="1" bandRow="1">
                <a:tableStyleId>{41534451-612F-4F28-9685-4BEE26B5955E}</a:tableStyleId>
              </a:tblPr>
              <a:tblGrid>
                <a:gridCol w="1923224">
                  <a:extLst>
                    <a:ext uri="{9D8B030D-6E8A-4147-A177-3AD203B41FA5}">
                      <a16:colId xmlns:a16="http://schemas.microsoft.com/office/drawing/2014/main" val="3325275670"/>
                    </a:ext>
                  </a:extLst>
                </a:gridCol>
                <a:gridCol w="1201719">
                  <a:extLst>
                    <a:ext uri="{9D8B030D-6E8A-4147-A177-3AD203B41FA5}">
                      <a16:colId xmlns:a16="http://schemas.microsoft.com/office/drawing/2014/main" val="2275021368"/>
                    </a:ext>
                  </a:extLst>
                </a:gridCol>
                <a:gridCol w="1373134">
                  <a:extLst>
                    <a:ext uri="{9D8B030D-6E8A-4147-A177-3AD203B41FA5}">
                      <a16:colId xmlns:a16="http://schemas.microsoft.com/office/drawing/2014/main" val="3709591802"/>
                    </a:ext>
                  </a:extLst>
                </a:gridCol>
                <a:gridCol w="1373134">
                  <a:extLst>
                    <a:ext uri="{9D8B030D-6E8A-4147-A177-3AD203B41FA5}">
                      <a16:colId xmlns:a16="http://schemas.microsoft.com/office/drawing/2014/main" val="2929989598"/>
                    </a:ext>
                  </a:extLst>
                </a:gridCol>
              </a:tblGrid>
              <a:tr h="264802">
                <a:tc rowSpan="2">
                  <a:txBody>
                    <a:bodyPr/>
                    <a:lstStyle/>
                    <a:p>
                      <a:endPar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200" dirty="0">
                          <a:solidFill>
                            <a:schemeClr val="tx1">
                              <a:lumMod val="50000"/>
                            </a:schemeClr>
                          </a:solidFill>
                        </a:rPr>
                        <a:t>Log</a:t>
                      </a:r>
                      <a:endParaRPr lang="en-US" sz="12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200" dirty="0">
                          <a:solidFill>
                            <a:schemeClr val="tx1">
                              <a:lumMod val="50000"/>
                            </a:schemeClr>
                          </a:solidFill>
                        </a:rPr>
                        <a:t>Ch</a:t>
                      </a:r>
                      <a:r>
                        <a:rPr lang="vi-VN" sz="1200" noProof="0" dirty="0">
                          <a:solidFill>
                            <a:schemeClr val="tx1">
                              <a:lumMod val="50000"/>
                            </a:schemeClr>
                          </a:solidFill>
                        </a:rPr>
                        <a:t>uẩn hó</a:t>
                      </a:r>
                      <a:r>
                        <a:rPr lang="en-US" sz="1200" dirty="0">
                          <a:solidFill>
                            <a:schemeClr val="tx1">
                              <a:lumMod val="50000"/>
                            </a:schemeClr>
                          </a:solidFill>
                        </a:rPr>
                        <a:t>a</a:t>
                      </a:r>
                      <a:endParaRPr lang="en-US" sz="12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200" dirty="0">
                          <a:solidFill>
                            <a:schemeClr val="tx1">
                              <a:lumMod val="50000"/>
                            </a:schemeClr>
                          </a:solidFill>
                        </a:rPr>
                        <a:t>Log+ Chu</a:t>
                      </a:r>
                      <a:r>
                        <a:rPr lang="vi-VN" sz="1200" noProof="0" dirty="0">
                          <a:solidFill>
                            <a:schemeClr val="tx1">
                              <a:lumMod val="50000"/>
                            </a:schemeClr>
                          </a:solidFill>
                        </a:rPr>
                        <a:t>ẩn hóa</a:t>
                      </a:r>
                      <a:endParaRPr lang="vi-VN" sz="1200" noProof="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724387"/>
                  </a:ext>
                </a:extLst>
              </a:tr>
              <a:tr h="117334">
                <a:tc vMerge="1">
                  <a:txBody>
                    <a:bodyPr/>
                    <a:lstStyle/>
                    <a:p>
                      <a:endParaRPr lang="vi-VN"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vi-VN" sz="1200" dirty="0">
                          <a:solidFill>
                            <a:schemeClr val="tx1">
                              <a:lumMod val="50000"/>
                            </a:schemeClr>
                          </a:solidFill>
                          <a:effectLst/>
                        </a:rPr>
                        <a:t>R2</a:t>
                      </a:r>
                      <a:endParaRPr lang="en-US" sz="1800"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vi-VN" sz="1200" dirty="0">
                          <a:solidFill>
                            <a:schemeClr val="tx1">
                              <a:lumMod val="50000"/>
                            </a:schemeClr>
                          </a:solidFill>
                          <a:effectLst/>
                        </a:rPr>
                        <a:t>R2</a:t>
                      </a:r>
                      <a:endParaRPr lang="en-US" sz="1800"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vi-VN" sz="1200" dirty="0">
                          <a:solidFill>
                            <a:schemeClr val="tx1">
                              <a:lumMod val="50000"/>
                            </a:schemeClr>
                          </a:solidFill>
                          <a:effectLst/>
                        </a:rPr>
                        <a:t>R2</a:t>
                      </a:r>
                      <a:endParaRPr lang="en-US" sz="1800"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1653299"/>
                  </a:ext>
                </a:extLst>
              </a:tr>
              <a:tr h="324783">
                <a:tc>
                  <a:txBody>
                    <a:bodyPr/>
                    <a:lstStyle/>
                    <a:p>
                      <a:pPr algn="ctr">
                        <a:lnSpc>
                          <a:spcPct val="115000"/>
                        </a:lnSpc>
                      </a:pPr>
                      <a:r>
                        <a:rPr lang="vi-VN" sz="1200" dirty="0">
                          <a:solidFill>
                            <a:schemeClr val="tx1">
                              <a:lumMod val="50000"/>
                            </a:schemeClr>
                          </a:solidFill>
                          <a:effectLst/>
                        </a:rPr>
                        <a:t>LightGBM</a:t>
                      </a:r>
                      <a:endParaRPr lang="en-US" sz="1800"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vi-VN" sz="1200" dirty="0">
                          <a:solidFill>
                            <a:schemeClr val="tx1">
                              <a:lumMod val="50000"/>
                            </a:schemeClr>
                          </a:solidFill>
                          <a:effectLst/>
                        </a:rPr>
                        <a:t>0.601</a:t>
                      </a:r>
                      <a:endParaRPr lang="en-US" sz="1800"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pPr>
                      <a:r>
                        <a:rPr lang="vi-VN" sz="1200" dirty="0">
                          <a:solidFill>
                            <a:schemeClr val="tx1">
                              <a:lumMod val="50000"/>
                            </a:schemeClr>
                          </a:solidFill>
                          <a:effectLst/>
                        </a:rPr>
                        <a:t>0.582</a:t>
                      </a:r>
                      <a:endParaRPr lang="en-US" sz="1800"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pPr>
                      <a:r>
                        <a:rPr lang="vi-VN" sz="1200" b="1" dirty="0">
                          <a:solidFill>
                            <a:schemeClr val="tx1">
                              <a:lumMod val="50000"/>
                            </a:schemeClr>
                          </a:solidFill>
                          <a:effectLst/>
                        </a:rPr>
                        <a:t>0.652</a:t>
                      </a:r>
                      <a:endParaRPr lang="en-US" sz="1800" b="1"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743501"/>
                  </a:ext>
                </a:extLst>
              </a:tr>
              <a:tr h="318310">
                <a:tc>
                  <a:txBody>
                    <a:bodyPr/>
                    <a:lstStyle/>
                    <a:p>
                      <a:pPr algn="ctr">
                        <a:lnSpc>
                          <a:spcPct val="115000"/>
                        </a:lnSpc>
                      </a:pPr>
                      <a:r>
                        <a:rPr lang="vi-VN" sz="1200">
                          <a:solidFill>
                            <a:schemeClr val="tx1">
                              <a:lumMod val="50000"/>
                            </a:schemeClr>
                          </a:solidFill>
                          <a:effectLst/>
                        </a:rPr>
                        <a:t>XGBoost</a:t>
                      </a:r>
                      <a:endParaRPr lang="en-US" sz="180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vi-VN" sz="1200" b="1" dirty="0">
                          <a:solidFill>
                            <a:schemeClr val="tx1">
                              <a:lumMod val="50000"/>
                            </a:schemeClr>
                          </a:solidFill>
                          <a:effectLst/>
                        </a:rPr>
                        <a:t>0.613</a:t>
                      </a:r>
                      <a:endParaRPr lang="en-US" sz="1800" b="1"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pPr>
                      <a:r>
                        <a:rPr lang="vi-VN" sz="1200" b="1" dirty="0">
                          <a:solidFill>
                            <a:schemeClr val="tx1">
                              <a:lumMod val="50000"/>
                            </a:schemeClr>
                          </a:solidFill>
                          <a:effectLst/>
                        </a:rPr>
                        <a:t>0.602</a:t>
                      </a:r>
                      <a:endParaRPr lang="en-US" sz="1800" b="1"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pPr>
                      <a:r>
                        <a:rPr lang="vi-VN" sz="1200" dirty="0">
                          <a:solidFill>
                            <a:schemeClr val="tx1">
                              <a:lumMod val="50000"/>
                            </a:schemeClr>
                          </a:solidFill>
                          <a:effectLst/>
                        </a:rPr>
                        <a:t>0.645</a:t>
                      </a:r>
                      <a:endParaRPr lang="en-US" sz="1800"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102176"/>
                  </a:ext>
                </a:extLst>
              </a:tr>
              <a:tr h="382968">
                <a:tc>
                  <a:txBody>
                    <a:bodyPr/>
                    <a:lstStyle/>
                    <a:p>
                      <a:pPr algn="ctr">
                        <a:lnSpc>
                          <a:spcPct val="115000"/>
                        </a:lnSpc>
                      </a:pPr>
                      <a:r>
                        <a:rPr lang="vi-VN" sz="1200">
                          <a:solidFill>
                            <a:schemeClr val="tx1">
                              <a:lumMod val="50000"/>
                            </a:schemeClr>
                          </a:solidFill>
                          <a:effectLst/>
                        </a:rPr>
                        <a:t>Random Forest</a:t>
                      </a:r>
                      <a:endParaRPr lang="en-US" sz="180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vi-VN" sz="1200" dirty="0">
                          <a:solidFill>
                            <a:schemeClr val="tx1">
                              <a:lumMod val="50000"/>
                            </a:schemeClr>
                          </a:solidFill>
                          <a:effectLst/>
                        </a:rPr>
                        <a:t>0.573</a:t>
                      </a:r>
                      <a:endParaRPr lang="en-US" sz="1800"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vi-VN" sz="1200" dirty="0">
                          <a:solidFill>
                            <a:schemeClr val="tx1">
                              <a:lumMod val="50000"/>
                            </a:schemeClr>
                          </a:solidFill>
                          <a:effectLst/>
                        </a:rPr>
                        <a:t>0.589</a:t>
                      </a:r>
                      <a:endParaRPr lang="en-US" sz="1800"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vi-VN" sz="1200" dirty="0">
                          <a:solidFill>
                            <a:schemeClr val="tx1">
                              <a:lumMod val="50000"/>
                            </a:schemeClr>
                          </a:solidFill>
                          <a:effectLst/>
                        </a:rPr>
                        <a:t>0.596</a:t>
                      </a:r>
                      <a:endParaRPr lang="en-US" sz="1800" dirty="0">
                        <a:solidFill>
                          <a:schemeClr val="tx1">
                            <a:lumMod val="50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949616"/>
                  </a:ext>
                </a:extLst>
              </a:tr>
            </a:tbl>
          </a:graphicData>
        </a:graphic>
      </p:graphicFrame>
      <p:sp>
        <p:nvSpPr>
          <p:cNvPr id="9" name="Oval 8">
            <a:extLst>
              <a:ext uri="{FF2B5EF4-FFF2-40B4-BE49-F238E27FC236}">
                <a16:creationId xmlns:a16="http://schemas.microsoft.com/office/drawing/2014/main" id="{00385891-C993-F7D5-A5D8-069B4E4A809E}"/>
              </a:ext>
            </a:extLst>
          </p:cNvPr>
          <p:cNvSpPr/>
          <p:nvPr/>
        </p:nvSpPr>
        <p:spPr>
          <a:xfrm>
            <a:off x="6499041" y="3309708"/>
            <a:ext cx="639178" cy="67973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C1AC35F4-1DE6-BD5E-A6C6-0CD7240D0523}"/>
              </a:ext>
            </a:extLst>
          </p:cNvPr>
          <p:cNvPicPr>
            <a:picLocks noChangeAspect="1"/>
          </p:cNvPicPr>
          <p:nvPr/>
        </p:nvPicPr>
        <p:blipFill>
          <a:blip r:embed="rId4"/>
          <a:stretch>
            <a:fillRect/>
          </a:stretch>
        </p:blipFill>
        <p:spPr>
          <a:xfrm>
            <a:off x="1790887" y="970653"/>
            <a:ext cx="5616427" cy="1272650"/>
          </a:xfrm>
          <a:prstGeom prst="rect">
            <a:avLst/>
          </a:prstGeom>
        </p:spPr>
      </p:pic>
      <p:sp>
        <p:nvSpPr>
          <p:cNvPr id="10" name="Oval 9">
            <a:extLst>
              <a:ext uri="{FF2B5EF4-FFF2-40B4-BE49-F238E27FC236}">
                <a16:creationId xmlns:a16="http://schemas.microsoft.com/office/drawing/2014/main" id="{0008E9EF-287D-19C2-C0BD-6525F6738435}"/>
              </a:ext>
            </a:extLst>
          </p:cNvPr>
          <p:cNvSpPr/>
          <p:nvPr/>
        </p:nvSpPr>
        <p:spPr>
          <a:xfrm>
            <a:off x="6818630" y="2013155"/>
            <a:ext cx="534483" cy="250130"/>
          </a:xfrm>
          <a:prstGeom prst="ellipse">
            <a:avLst/>
          </a:prstGeom>
          <a:no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83795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4" name="Google Shape;935;p60">
            <a:extLst>
              <a:ext uri="{FF2B5EF4-FFF2-40B4-BE49-F238E27FC236}">
                <a16:creationId xmlns:a16="http://schemas.microsoft.com/office/drawing/2014/main" id="{BA440E8D-C059-5EB3-F20B-BBA4D4E05CAE}"/>
              </a:ext>
            </a:extLst>
          </p:cNvPr>
          <p:cNvSpPr txBox="1">
            <a:spLocks noGrp="1"/>
          </p:cNvSpPr>
          <p:nvPr>
            <p:ph type="title"/>
          </p:nvPr>
        </p:nvSpPr>
        <p:spPr>
          <a:xfrm>
            <a:off x="720000" y="106680"/>
            <a:ext cx="7704000" cy="3657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Kết quả và đánh giá</a:t>
            </a:r>
            <a:endParaRPr sz="3600" dirty="0">
              <a:latin typeface="Bahnschrift SemiBold SemiConden" panose="020B0502040204020203" pitchFamily="34" charset="0"/>
            </a:endParaRPr>
          </a:p>
        </p:txBody>
      </p:sp>
      <p:pic>
        <p:nvPicPr>
          <p:cNvPr id="6" name="Picture 5">
            <a:extLst>
              <a:ext uri="{FF2B5EF4-FFF2-40B4-BE49-F238E27FC236}">
                <a16:creationId xmlns:a16="http://schemas.microsoft.com/office/drawing/2014/main" id="{2769483B-E018-6588-ED1D-A5C67DB1EEC6}"/>
              </a:ext>
            </a:extLst>
          </p:cNvPr>
          <p:cNvPicPr>
            <a:picLocks noChangeAspect="1"/>
          </p:cNvPicPr>
          <p:nvPr/>
        </p:nvPicPr>
        <p:blipFill>
          <a:blip r:embed="rId3"/>
          <a:stretch>
            <a:fillRect/>
          </a:stretch>
        </p:blipFill>
        <p:spPr>
          <a:xfrm>
            <a:off x="1188879" y="917377"/>
            <a:ext cx="6766241" cy="4006915"/>
          </a:xfrm>
          <a:prstGeom prst="rect">
            <a:avLst/>
          </a:prstGeom>
        </p:spPr>
      </p:pic>
      <p:sp>
        <p:nvSpPr>
          <p:cNvPr id="7" name="TextBox 6">
            <a:extLst>
              <a:ext uri="{FF2B5EF4-FFF2-40B4-BE49-F238E27FC236}">
                <a16:creationId xmlns:a16="http://schemas.microsoft.com/office/drawing/2014/main" id="{33B33C7B-C02F-4B52-633B-31BBF11BBAA0}"/>
              </a:ext>
            </a:extLst>
          </p:cNvPr>
          <p:cNvSpPr txBox="1"/>
          <p:nvPr/>
        </p:nvSpPr>
        <p:spPr>
          <a:xfrm>
            <a:off x="720000" y="541020"/>
            <a:ext cx="7421880" cy="307777"/>
          </a:xfrm>
          <a:prstGeom prst="rect">
            <a:avLst/>
          </a:prstGeom>
          <a:noFill/>
        </p:spPr>
        <p:txBody>
          <a:bodyPr wrap="square" rtlCol="0">
            <a:spAutoFit/>
          </a:bodyPr>
          <a:lstStyle/>
          <a:p>
            <a:r>
              <a:rPr lang="vi-VN" dirty="0">
                <a:latin typeface="Calibri" panose="020F0502020204030204" pitchFamily="34" charset="0"/>
                <a:ea typeface="Calibri" panose="020F0502020204030204" pitchFamily="34" charset="0"/>
                <a:cs typeface="Calibri" panose="020F0502020204030204" pitchFamily="34" charset="0"/>
              </a:rPr>
              <a:t>Kết quả dự đoán</a:t>
            </a:r>
            <a:r>
              <a:rPr lang="en-US" dirty="0">
                <a:latin typeface="Calibri" panose="020F0502020204030204" pitchFamily="34" charset="0"/>
                <a:ea typeface="Calibri" panose="020F0502020204030204" pitchFamily="34" charset="0"/>
                <a:cs typeface="Calibri" panose="020F0502020204030204" pitchFamily="34" charset="0"/>
              </a:rPr>
              <a:t>:</a:t>
            </a:r>
            <a:endParaRPr lang="vi-VN"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712565" y="117923"/>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tx1">
                    <a:lumMod val="50000"/>
                  </a:schemeClr>
                </a:solidFill>
                <a:latin typeface="Bahnschrift SemiBold SemiConden" panose="020B0502040204020203" pitchFamily="34" charset="0"/>
              </a:rPr>
              <a:t>Tổng quan về đề tài</a:t>
            </a:r>
            <a:endParaRPr sz="3600" dirty="0">
              <a:solidFill>
                <a:schemeClr val="tx1">
                  <a:lumMod val="50000"/>
                </a:schemeClr>
              </a:solidFill>
              <a:latin typeface="Bahnschrift SemiBold SemiConden" panose="020B0502040204020203" pitchFamily="34" charset="0"/>
            </a:endParaRPr>
          </a:p>
        </p:txBody>
      </p:sp>
      <p:pic>
        <p:nvPicPr>
          <p:cNvPr id="7" name="Picture 6" descr="A group of people in red uniforms running on a field&#10;&#10;Description automatically generated">
            <a:extLst>
              <a:ext uri="{FF2B5EF4-FFF2-40B4-BE49-F238E27FC236}">
                <a16:creationId xmlns:a16="http://schemas.microsoft.com/office/drawing/2014/main" id="{B1C59EAA-2506-3231-2C9C-5F2B78E7AFF4}"/>
              </a:ext>
            </a:extLst>
          </p:cNvPr>
          <p:cNvPicPr>
            <a:picLocks noChangeAspect="1"/>
          </p:cNvPicPr>
          <p:nvPr/>
        </p:nvPicPr>
        <p:blipFill>
          <a:blip r:embed="rId3"/>
          <a:stretch>
            <a:fillRect/>
          </a:stretch>
        </p:blipFill>
        <p:spPr>
          <a:xfrm>
            <a:off x="4921836" y="1318525"/>
            <a:ext cx="3771611" cy="2506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A group of men in red uniforms holding a flag&#10;&#10;Description automatically generated">
            <a:extLst>
              <a:ext uri="{FF2B5EF4-FFF2-40B4-BE49-F238E27FC236}">
                <a16:creationId xmlns:a16="http://schemas.microsoft.com/office/drawing/2014/main" id="{47AAFEB1-995A-8E53-1B06-DA8D6497BF11}"/>
              </a:ext>
            </a:extLst>
          </p:cNvPr>
          <p:cNvPicPr>
            <a:picLocks noChangeAspect="1"/>
          </p:cNvPicPr>
          <p:nvPr/>
        </p:nvPicPr>
        <p:blipFill>
          <a:blip r:embed="rId4"/>
          <a:stretch>
            <a:fillRect/>
          </a:stretch>
        </p:blipFill>
        <p:spPr>
          <a:xfrm>
            <a:off x="712565" y="1318525"/>
            <a:ext cx="3763923" cy="2506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4" name="Google Shape;935;p60">
            <a:extLst>
              <a:ext uri="{FF2B5EF4-FFF2-40B4-BE49-F238E27FC236}">
                <a16:creationId xmlns:a16="http://schemas.microsoft.com/office/drawing/2014/main" id="{1E517948-CD21-91DB-0E54-B29FB7FAA04E}"/>
              </a:ext>
            </a:extLst>
          </p:cNvPr>
          <p:cNvSpPr txBox="1">
            <a:spLocks noGrp="1"/>
          </p:cNvSpPr>
          <p:nvPr>
            <p:ph type="title"/>
          </p:nvPr>
        </p:nvSpPr>
        <p:spPr>
          <a:xfrm>
            <a:off x="720000" y="106680"/>
            <a:ext cx="7704000" cy="3962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Bahnschrift SemiBold SemiConden" panose="020B0502040204020203" pitchFamily="34" charset="0"/>
              </a:rPr>
              <a:t>Kết luận và hướng phát triển</a:t>
            </a:r>
            <a:endParaRPr sz="3600" dirty="0">
              <a:latin typeface="Bahnschrift SemiBold SemiConden" panose="020B0502040204020203" pitchFamily="34" charset="0"/>
            </a:endParaRPr>
          </a:p>
        </p:txBody>
      </p:sp>
      <p:sp>
        <p:nvSpPr>
          <p:cNvPr id="6" name="TextBox 5">
            <a:extLst>
              <a:ext uri="{FF2B5EF4-FFF2-40B4-BE49-F238E27FC236}">
                <a16:creationId xmlns:a16="http://schemas.microsoft.com/office/drawing/2014/main" id="{C5C75128-4FCF-F275-761E-AACE2FF61F27}"/>
              </a:ext>
            </a:extLst>
          </p:cNvPr>
          <p:cNvSpPr txBox="1"/>
          <p:nvPr/>
        </p:nvSpPr>
        <p:spPr>
          <a:xfrm>
            <a:off x="720000" y="609600"/>
            <a:ext cx="3695700" cy="3290581"/>
          </a:xfrm>
          <a:prstGeom prst="rect">
            <a:avLst/>
          </a:prstGeom>
          <a:noFill/>
        </p:spPr>
        <p:txBody>
          <a:bodyPr wrap="square" rtlCol="0">
            <a:spAutoFit/>
          </a:bodyPr>
          <a:lstStyle/>
          <a:p>
            <a:pPr>
              <a:lnSpc>
                <a:spcPct val="150000"/>
              </a:lnSpc>
            </a:pPr>
            <a:r>
              <a:rPr lang="vi-VN" dirty="0">
                <a:latin typeface="Calibri" panose="020F0502020204030204" pitchFamily="34" charset="0"/>
                <a:ea typeface="Calibri" panose="020F0502020204030204" pitchFamily="34" charset="0"/>
                <a:cs typeface="Calibri" panose="020F0502020204030204" pitchFamily="34" charset="0"/>
              </a:rPr>
              <a:t>Kết luận:</a:t>
            </a:r>
          </a:p>
          <a:p>
            <a:pPr marL="285750" indent="-285750">
              <a:lnSpc>
                <a:spcPct val="150000"/>
              </a:lnSpc>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rPr>
              <a:t>Hoàn thành việc thu thập, xử lý và phân tích dữ liệu</a:t>
            </a:r>
          </a:p>
          <a:p>
            <a:pPr marL="285750" indent="-285750">
              <a:lnSpc>
                <a:spcPct val="150000"/>
              </a:lnSpc>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rPr>
              <a:t>Xây dựng các mô hình học máy dự đoán giá chuyển nhượng với mô hình tốt nhất là LightGBM với R2 = 0.652</a:t>
            </a:r>
          </a:p>
          <a:p>
            <a:pPr marL="285750" indent="-285750">
              <a:lnSpc>
                <a:spcPct val="150000"/>
              </a:lnSpc>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C</a:t>
            </a:r>
            <a:r>
              <a:rPr lang="vi-VN" dirty="0">
                <a:latin typeface="Calibri" panose="020F0502020204030204" pitchFamily="34" charset="0"/>
                <a:ea typeface="Calibri" panose="020F0502020204030204" pitchFamily="34" charset="0"/>
                <a:cs typeface="Calibri" panose="020F0502020204030204" pitchFamily="34" charset="0"/>
              </a:rPr>
              <a:t>ung cấp cái nhìn sâu sắc về việc sử dụng các</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mô hình mạnh mẽ và tiên tiến để cải thiện hiệu suất.</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7" name="TextBox 6">
            <a:extLst>
              <a:ext uri="{FF2B5EF4-FFF2-40B4-BE49-F238E27FC236}">
                <a16:creationId xmlns:a16="http://schemas.microsoft.com/office/drawing/2014/main" id="{AAA08DF2-829C-2AA9-F17B-FD8BA2E48C9A}"/>
              </a:ext>
            </a:extLst>
          </p:cNvPr>
          <p:cNvSpPr txBox="1"/>
          <p:nvPr/>
        </p:nvSpPr>
        <p:spPr>
          <a:xfrm>
            <a:off x="4415700" y="609600"/>
            <a:ext cx="3695700" cy="4260077"/>
          </a:xfrm>
          <a:prstGeom prst="rect">
            <a:avLst/>
          </a:prstGeom>
          <a:noFill/>
        </p:spPr>
        <p:txBody>
          <a:bodyPr wrap="square" rtlCol="0">
            <a:spAutoFit/>
          </a:bodyPr>
          <a:lstStyle/>
          <a:p>
            <a:pPr>
              <a:lnSpc>
                <a:spcPct val="150000"/>
              </a:lnSpc>
            </a:pPr>
            <a:r>
              <a:rPr lang="vi-VN" dirty="0">
                <a:latin typeface="Calibri" panose="020F0502020204030204" pitchFamily="34" charset="0"/>
                <a:ea typeface="Calibri" panose="020F0502020204030204" pitchFamily="34" charset="0"/>
                <a:cs typeface="Calibri" panose="020F0502020204030204" pitchFamily="34" charset="0"/>
              </a:rPr>
              <a:t>Hạn chế và hướng phát triển:</a:t>
            </a:r>
          </a:p>
          <a:p>
            <a:pPr marL="285750" indent="-285750">
              <a:lnSpc>
                <a:spcPct val="150000"/>
              </a:lnSpc>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C</a:t>
            </a:r>
            <a:r>
              <a:rPr lang="vi-VN" dirty="0">
                <a:latin typeface="Calibri" panose="020F0502020204030204" pitchFamily="34" charset="0"/>
                <a:ea typeface="Calibri" panose="020F0502020204030204" pitchFamily="34" charset="0"/>
                <a:cs typeface="Calibri" panose="020F0502020204030204" pitchFamily="34" charset="0"/>
              </a:rPr>
              <a:t>ó những yếu tố khác góp phần tạo ra phí chuyển nhượng thực tế mà em không xem xét trong đồ án này, điều này có thể gây ra hiệu suất không cao</a:t>
            </a: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rPr>
              <a:t>Chưa áp dụng các công nghệ mới vào đồ án</a:t>
            </a:r>
          </a:p>
          <a:p>
            <a:pPr>
              <a:lnSpc>
                <a:spcPct val="150000"/>
              </a:lnSpc>
            </a:pPr>
            <a:r>
              <a:rPr lang="vi-VN" dirty="0">
                <a:latin typeface="Calibri" panose="020F0502020204030204" pitchFamily="34" charset="0"/>
                <a:ea typeface="Calibri" panose="020F0502020204030204" pitchFamily="34" charset="0"/>
                <a:cs typeface="Calibri" panose="020F0502020204030204" pitchFamily="34" charset="0"/>
              </a:rPr>
              <a:t>Hướng phát triển:</a:t>
            </a:r>
          </a:p>
          <a:p>
            <a:pPr marL="285750" indent="-285750">
              <a:lnSpc>
                <a:spcPct val="150000"/>
              </a:lnSpc>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rPr>
              <a:t>Trong tương lai, em sẽ cải tiến bằng cách đưa các thuộc tính mới vào mô hình </a:t>
            </a:r>
          </a:p>
          <a:p>
            <a:pPr marL="285750" indent="-285750">
              <a:lnSpc>
                <a:spcPct val="150000"/>
              </a:lnSpc>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rPr>
              <a:t>Áp dụng các công nghệ khác như học sâu để tối ưu hiệu suất và tốc độ</a:t>
            </a: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ü"/>
            </a:pPr>
            <a:r>
              <a:rPr lang="vi-VN" dirty="0">
                <a:latin typeface="Calibri" panose="020F0502020204030204" pitchFamily="34" charset="0"/>
                <a:ea typeface="Calibri" panose="020F0502020204030204" pitchFamily="34" charset="0"/>
                <a:cs typeface="Calibri" panose="020F0502020204030204" pitchFamily="34" charset="0"/>
              </a:rPr>
              <a:t>Phát triển giao diện trực quan hơ</a:t>
            </a:r>
            <a:r>
              <a:rPr lang="en-US" dirty="0">
                <a:latin typeface="Calibri" panose="020F0502020204030204" pitchFamily="34" charset="0"/>
                <a:ea typeface="Calibri" panose="020F0502020204030204" pitchFamily="34" charset="0"/>
                <a:cs typeface="Calibri" panose="020F0502020204030204" pitchFamily="34" charset="0"/>
              </a:rPr>
              <a:t>n</a:t>
            </a:r>
            <a:endParaRPr lang="vi-VN"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2"/>
          <p:cNvSpPr/>
          <p:nvPr/>
        </p:nvSpPr>
        <p:spPr>
          <a:xfrm>
            <a:off x="2757270" y="287695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52"/>
          <p:cNvGrpSpPr/>
          <p:nvPr/>
        </p:nvGrpSpPr>
        <p:grpSpPr>
          <a:xfrm>
            <a:off x="-130025" y="-312465"/>
            <a:ext cx="3330702" cy="5732675"/>
            <a:chOff x="-130025" y="-312465"/>
            <a:chExt cx="3330702" cy="5732675"/>
          </a:xfrm>
        </p:grpSpPr>
        <p:sp>
          <p:nvSpPr>
            <p:cNvPr id="704" name="Google Shape;704;p52"/>
            <p:cNvSpPr/>
            <p:nvPr/>
          </p:nvSpPr>
          <p:spPr>
            <a:xfrm>
              <a:off x="1575672" y="423331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2"/>
            <p:cNvSpPr/>
            <p:nvPr/>
          </p:nvSpPr>
          <p:spPr>
            <a:xfrm>
              <a:off x="1955986" y="2305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2"/>
            <p:cNvSpPr/>
            <p:nvPr/>
          </p:nvSpPr>
          <p:spPr>
            <a:xfrm>
              <a:off x="173058" y="13833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2"/>
            <p:cNvSpPr/>
            <p:nvPr/>
          </p:nvSpPr>
          <p:spPr>
            <a:xfrm>
              <a:off x="-96967" y="9018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2"/>
            <p:cNvSpPr/>
            <p:nvPr/>
          </p:nvSpPr>
          <p:spPr>
            <a:xfrm>
              <a:off x="1575664" y="1020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2"/>
            <p:cNvSpPr/>
            <p:nvPr/>
          </p:nvSpPr>
          <p:spPr>
            <a:xfrm>
              <a:off x="2361967" y="283544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2"/>
            <p:cNvSpPr/>
            <p:nvPr/>
          </p:nvSpPr>
          <p:spPr>
            <a:xfrm>
              <a:off x="1144579" y="15147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2"/>
            <p:cNvSpPr/>
            <p:nvPr/>
          </p:nvSpPr>
          <p:spPr>
            <a:xfrm rot="10800000" flipH="1">
              <a:off x="618137" y="24749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2"/>
            <p:cNvSpPr/>
            <p:nvPr/>
          </p:nvSpPr>
          <p:spPr>
            <a:xfrm rot="10800000" flipH="1">
              <a:off x="869355" y="34993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2"/>
            <p:cNvSpPr/>
            <p:nvPr/>
          </p:nvSpPr>
          <p:spPr>
            <a:xfrm rot="10800000" flipH="1">
              <a:off x="1396209" y="-3124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2"/>
            <p:cNvSpPr/>
            <p:nvPr/>
          </p:nvSpPr>
          <p:spPr>
            <a:xfrm rot="10800000" flipH="1">
              <a:off x="301247" y="30080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2"/>
            <p:cNvSpPr/>
            <p:nvPr/>
          </p:nvSpPr>
          <p:spPr>
            <a:xfrm rot="10800000" flipH="1">
              <a:off x="1011780" y="16415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2"/>
            <p:cNvSpPr/>
            <p:nvPr/>
          </p:nvSpPr>
          <p:spPr>
            <a:xfrm rot="10800000" flipH="1">
              <a:off x="-130025" y="4047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2"/>
            <p:cNvSpPr/>
            <p:nvPr/>
          </p:nvSpPr>
          <p:spPr>
            <a:xfrm rot="10800000" flipH="1">
              <a:off x="1994793" y="37492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2"/>
            <p:cNvSpPr/>
            <p:nvPr/>
          </p:nvSpPr>
          <p:spPr>
            <a:xfrm rot="10800000" flipH="1">
              <a:off x="2150368" y="86088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2"/>
            <p:cNvSpPr/>
            <p:nvPr/>
          </p:nvSpPr>
          <p:spPr>
            <a:xfrm>
              <a:off x="236023" y="445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3B0CD4B3-073B-4AEB-107E-3204CEE12DC2}"/>
              </a:ext>
            </a:extLst>
          </p:cNvPr>
          <p:cNvSpPr txBox="1"/>
          <p:nvPr/>
        </p:nvSpPr>
        <p:spPr>
          <a:xfrm>
            <a:off x="3699816" y="1606509"/>
            <a:ext cx="5219385" cy="1938992"/>
          </a:xfrm>
          <a:prstGeom prst="rect">
            <a:avLst/>
          </a:prstGeom>
          <a:noFill/>
        </p:spPr>
        <p:txBody>
          <a:bodyPr wrap="square" rtlCol="0">
            <a:spAutoFit/>
          </a:bodyPr>
          <a:lstStyle/>
          <a:p>
            <a:pPr algn="ctr"/>
            <a:r>
              <a:rPr lang="vi-VN" sz="4000" i="1" dirty="0">
                <a:solidFill>
                  <a:schemeClr val="tx2">
                    <a:lumMod val="90000"/>
                  </a:schemeClr>
                </a:solidFill>
                <a:ea typeface="ADLaM Display" panose="02010000000000000000" pitchFamily="2" charset="0"/>
                <a:cs typeface="ADLaM Display" panose="02010000000000000000" pitchFamily="2" charset="0"/>
              </a:rPr>
              <a:t>Trân trọng cảm ơn các thầy, cô cùng các bạn đã lắng nghe!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712565" y="117923"/>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tx1">
                    <a:lumMod val="50000"/>
                  </a:schemeClr>
                </a:solidFill>
                <a:latin typeface="Bahnschrift SemiBold SemiConden" panose="020B0502040204020203" pitchFamily="34" charset="0"/>
              </a:rPr>
              <a:t>Lý do chọn đề tài</a:t>
            </a:r>
            <a:endParaRPr sz="3600" dirty="0">
              <a:solidFill>
                <a:schemeClr val="tx1">
                  <a:lumMod val="50000"/>
                </a:schemeClr>
              </a:solidFill>
              <a:latin typeface="Bahnschrift SemiBold SemiConden" panose="020B0502040204020203" pitchFamily="34" charset="0"/>
            </a:endParaRPr>
          </a:p>
        </p:txBody>
      </p:sp>
      <p:sp>
        <p:nvSpPr>
          <p:cNvPr id="457" name="Google Shape;457;p41"/>
          <p:cNvSpPr txBox="1">
            <a:spLocks noGrp="1"/>
          </p:cNvSpPr>
          <p:nvPr>
            <p:ph type="subTitle" idx="2"/>
          </p:nvPr>
        </p:nvSpPr>
        <p:spPr>
          <a:xfrm>
            <a:off x="734923" y="2400337"/>
            <a:ext cx="2519281" cy="398624"/>
          </a:xfrm>
          <a:prstGeom prst="rect">
            <a:avLst/>
          </a:prstGeom>
          <a:ln>
            <a:solidFill>
              <a:schemeClr val="bg1"/>
            </a:solidFill>
          </a:ln>
        </p:spPr>
        <p:txBody>
          <a:bodyPr spcFirstLastPara="1" wrap="square" lIns="91425" tIns="91425" rIns="91425" bIns="91425" anchor="t" anchorCtr="0">
            <a:noAutofit/>
          </a:bodyPr>
          <a:lstStyle/>
          <a:p>
            <a:pPr marL="0" lvl="0" indent="0" algn="ctr">
              <a:lnSpc>
                <a:spcPct val="130000"/>
              </a:lnSpc>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Sự cạnh tranh</a:t>
            </a:r>
          </a:p>
        </p:txBody>
      </p:sp>
      <p:sp>
        <p:nvSpPr>
          <p:cNvPr id="2" name="Google Shape;457;p41">
            <a:extLst>
              <a:ext uri="{FF2B5EF4-FFF2-40B4-BE49-F238E27FC236}">
                <a16:creationId xmlns:a16="http://schemas.microsoft.com/office/drawing/2014/main" id="{7B0E9526-E74A-375A-8006-A835A382F0E4}"/>
              </a:ext>
            </a:extLst>
          </p:cNvPr>
          <p:cNvSpPr txBox="1">
            <a:spLocks/>
          </p:cNvSpPr>
          <p:nvPr/>
        </p:nvSpPr>
        <p:spPr>
          <a:xfrm>
            <a:off x="3280152" y="2396727"/>
            <a:ext cx="2390460" cy="539158"/>
          </a:xfrm>
          <a:prstGeom prst="rect">
            <a:avLst/>
          </a:prstGeom>
          <a:noFill/>
          <a:ln>
            <a:solidFill>
              <a:schemeClr val="bg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ctr">
              <a:lnSpc>
                <a:spcPct val="130000"/>
              </a:lnSpc>
            </a:pP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K</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hả năng phân tích</a:t>
            </a:r>
          </a:p>
        </p:txBody>
      </p:sp>
      <p:sp>
        <p:nvSpPr>
          <p:cNvPr id="3" name="Google Shape;457;p41">
            <a:extLst>
              <a:ext uri="{FF2B5EF4-FFF2-40B4-BE49-F238E27FC236}">
                <a16:creationId xmlns:a16="http://schemas.microsoft.com/office/drawing/2014/main" id="{978440A4-11BB-7E88-CFC7-2B1EE8FA44BA}"/>
              </a:ext>
            </a:extLst>
          </p:cNvPr>
          <p:cNvSpPr txBox="1">
            <a:spLocks/>
          </p:cNvSpPr>
          <p:nvPr/>
        </p:nvSpPr>
        <p:spPr>
          <a:xfrm>
            <a:off x="5970007" y="2396727"/>
            <a:ext cx="2499143" cy="671471"/>
          </a:xfrm>
          <a:prstGeom prst="rect">
            <a:avLst/>
          </a:prstGeom>
          <a:noFill/>
          <a:ln>
            <a:solidFill>
              <a:schemeClr val="bg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ctr">
              <a:lnSpc>
                <a:spcPct val="130000"/>
              </a:lnSpc>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Hạn chế của các phương pháp truyền thống</a:t>
            </a:r>
          </a:p>
        </p:txBody>
      </p:sp>
      <p:grpSp>
        <p:nvGrpSpPr>
          <p:cNvPr id="8" name="Google Shape;1182;p71">
            <a:extLst>
              <a:ext uri="{FF2B5EF4-FFF2-40B4-BE49-F238E27FC236}">
                <a16:creationId xmlns:a16="http://schemas.microsoft.com/office/drawing/2014/main" id="{8AC766F8-4E67-50B3-7D2C-5CAD12FC6062}"/>
              </a:ext>
            </a:extLst>
          </p:cNvPr>
          <p:cNvGrpSpPr/>
          <p:nvPr/>
        </p:nvGrpSpPr>
        <p:grpSpPr>
          <a:xfrm>
            <a:off x="1675498" y="1578471"/>
            <a:ext cx="638129" cy="610027"/>
            <a:chOff x="3287190" y="1999856"/>
            <a:chExt cx="392133" cy="392133"/>
          </a:xfrm>
        </p:grpSpPr>
        <p:sp>
          <p:nvSpPr>
            <p:cNvPr id="10" name="Google Shape;1183;p71">
              <a:extLst>
                <a:ext uri="{FF2B5EF4-FFF2-40B4-BE49-F238E27FC236}">
                  <a16:creationId xmlns:a16="http://schemas.microsoft.com/office/drawing/2014/main" id="{C513C49C-5F15-D05B-F61D-B4A9FD8A7245}"/>
                </a:ext>
              </a:extLst>
            </p:cNvPr>
            <p:cNvSpPr/>
            <p:nvPr/>
          </p:nvSpPr>
          <p:spPr>
            <a:xfrm>
              <a:off x="3380302" y="2056808"/>
              <a:ext cx="75597" cy="147872"/>
            </a:xfrm>
            <a:custGeom>
              <a:avLst/>
              <a:gdLst/>
              <a:ahLst/>
              <a:cxnLst/>
              <a:rect l="l" t="t" r="r" b="b"/>
              <a:pathLst>
                <a:path w="3345" h="6543" extrusionOk="0">
                  <a:moveTo>
                    <a:pt x="1454" y="0"/>
                  </a:moveTo>
                  <a:lnTo>
                    <a:pt x="1309" y="146"/>
                  </a:lnTo>
                  <a:lnTo>
                    <a:pt x="1163" y="291"/>
                  </a:lnTo>
                  <a:lnTo>
                    <a:pt x="1163" y="485"/>
                  </a:lnTo>
                  <a:lnTo>
                    <a:pt x="1163" y="679"/>
                  </a:lnTo>
                  <a:lnTo>
                    <a:pt x="775" y="824"/>
                  </a:lnTo>
                  <a:lnTo>
                    <a:pt x="485" y="1066"/>
                  </a:lnTo>
                  <a:lnTo>
                    <a:pt x="291" y="1406"/>
                  </a:lnTo>
                  <a:lnTo>
                    <a:pt x="145" y="1793"/>
                  </a:lnTo>
                  <a:lnTo>
                    <a:pt x="145" y="2181"/>
                  </a:lnTo>
                  <a:lnTo>
                    <a:pt x="194" y="2520"/>
                  </a:lnTo>
                  <a:lnTo>
                    <a:pt x="339" y="2811"/>
                  </a:lnTo>
                  <a:lnTo>
                    <a:pt x="582" y="3054"/>
                  </a:lnTo>
                  <a:lnTo>
                    <a:pt x="969" y="3296"/>
                  </a:lnTo>
                  <a:lnTo>
                    <a:pt x="1454" y="3538"/>
                  </a:lnTo>
                  <a:lnTo>
                    <a:pt x="1939" y="3732"/>
                  </a:lnTo>
                  <a:lnTo>
                    <a:pt x="2181" y="3877"/>
                  </a:lnTo>
                  <a:lnTo>
                    <a:pt x="2278" y="4023"/>
                  </a:lnTo>
                  <a:lnTo>
                    <a:pt x="2326" y="4168"/>
                  </a:lnTo>
                  <a:lnTo>
                    <a:pt x="2326" y="4314"/>
                  </a:lnTo>
                  <a:lnTo>
                    <a:pt x="2278" y="4556"/>
                  </a:lnTo>
                  <a:lnTo>
                    <a:pt x="2132" y="4750"/>
                  </a:lnTo>
                  <a:lnTo>
                    <a:pt x="1939" y="4847"/>
                  </a:lnTo>
                  <a:lnTo>
                    <a:pt x="1648" y="4895"/>
                  </a:lnTo>
                  <a:lnTo>
                    <a:pt x="1163" y="4895"/>
                  </a:lnTo>
                  <a:lnTo>
                    <a:pt x="1018" y="4798"/>
                  </a:lnTo>
                  <a:lnTo>
                    <a:pt x="775" y="4701"/>
                  </a:lnTo>
                  <a:lnTo>
                    <a:pt x="630" y="4604"/>
                  </a:lnTo>
                  <a:lnTo>
                    <a:pt x="436" y="4604"/>
                  </a:lnTo>
                  <a:lnTo>
                    <a:pt x="242" y="4701"/>
                  </a:lnTo>
                  <a:lnTo>
                    <a:pt x="97" y="4798"/>
                  </a:lnTo>
                  <a:lnTo>
                    <a:pt x="0" y="4992"/>
                  </a:lnTo>
                  <a:lnTo>
                    <a:pt x="0" y="5186"/>
                  </a:lnTo>
                  <a:lnTo>
                    <a:pt x="97" y="5380"/>
                  </a:lnTo>
                  <a:lnTo>
                    <a:pt x="242" y="5525"/>
                  </a:lnTo>
                  <a:lnTo>
                    <a:pt x="679" y="5816"/>
                  </a:lnTo>
                  <a:lnTo>
                    <a:pt x="921" y="5864"/>
                  </a:lnTo>
                  <a:lnTo>
                    <a:pt x="1163" y="5913"/>
                  </a:lnTo>
                  <a:lnTo>
                    <a:pt x="1163" y="6058"/>
                  </a:lnTo>
                  <a:lnTo>
                    <a:pt x="1163" y="6252"/>
                  </a:lnTo>
                  <a:lnTo>
                    <a:pt x="1260" y="6398"/>
                  </a:lnTo>
                  <a:lnTo>
                    <a:pt x="1454" y="6495"/>
                  </a:lnTo>
                  <a:lnTo>
                    <a:pt x="1648" y="6543"/>
                  </a:lnTo>
                  <a:lnTo>
                    <a:pt x="1842" y="6543"/>
                  </a:lnTo>
                  <a:lnTo>
                    <a:pt x="1987" y="6398"/>
                  </a:lnTo>
                  <a:lnTo>
                    <a:pt x="2132" y="6252"/>
                  </a:lnTo>
                  <a:lnTo>
                    <a:pt x="2181" y="6058"/>
                  </a:lnTo>
                  <a:lnTo>
                    <a:pt x="2181" y="5864"/>
                  </a:lnTo>
                  <a:lnTo>
                    <a:pt x="2520" y="5719"/>
                  </a:lnTo>
                  <a:lnTo>
                    <a:pt x="2811" y="5477"/>
                  </a:lnTo>
                  <a:lnTo>
                    <a:pt x="3005" y="5283"/>
                  </a:lnTo>
                  <a:lnTo>
                    <a:pt x="3150" y="5041"/>
                  </a:lnTo>
                  <a:lnTo>
                    <a:pt x="3247" y="4798"/>
                  </a:lnTo>
                  <a:lnTo>
                    <a:pt x="3344" y="4507"/>
                  </a:lnTo>
                  <a:lnTo>
                    <a:pt x="3344" y="4217"/>
                  </a:lnTo>
                  <a:lnTo>
                    <a:pt x="3344" y="3926"/>
                  </a:lnTo>
                  <a:lnTo>
                    <a:pt x="3247" y="3684"/>
                  </a:lnTo>
                  <a:lnTo>
                    <a:pt x="3150" y="3441"/>
                  </a:lnTo>
                  <a:lnTo>
                    <a:pt x="3005" y="3247"/>
                  </a:lnTo>
                  <a:lnTo>
                    <a:pt x="2811" y="3054"/>
                  </a:lnTo>
                  <a:lnTo>
                    <a:pt x="2569" y="2908"/>
                  </a:lnTo>
                  <a:lnTo>
                    <a:pt x="2278" y="2763"/>
                  </a:lnTo>
                  <a:lnTo>
                    <a:pt x="1842" y="2617"/>
                  </a:lnTo>
                  <a:lnTo>
                    <a:pt x="1454" y="2423"/>
                  </a:lnTo>
                  <a:lnTo>
                    <a:pt x="1212" y="2278"/>
                  </a:lnTo>
                  <a:lnTo>
                    <a:pt x="1163" y="2133"/>
                  </a:lnTo>
                  <a:lnTo>
                    <a:pt x="1163" y="1987"/>
                  </a:lnTo>
                  <a:lnTo>
                    <a:pt x="1212" y="1793"/>
                  </a:lnTo>
                  <a:lnTo>
                    <a:pt x="1309" y="1697"/>
                  </a:lnTo>
                  <a:lnTo>
                    <a:pt x="1454" y="1648"/>
                  </a:lnTo>
                  <a:lnTo>
                    <a:pt x="1696" y="1600"/>
                  </a:lnTo>
                  <a:lnTo>
                    <a:pt x="1890" y="1600"/>
                  </a:lnTo>
                  <a:lnTo>
                    <a:pt x="2036" y="1648"/>
                  </a:lnTo>
                  <a:lnTo>
                    <a:pt x="2181" y="1745"/>
                  </a:lnTo>
                  <a:lnTo>
                    <a:pt x="2326" y="1842"/>
                  </a:lnTo>
                  <a:lnTo>
                    <a:pt x="2520" y="1890"/>
                  </a:lnTo>
                  <a:lnTo>
                    <a:pt x="2714" y="1890"/>
                  </a:lnTo>
                  <a:lnTo>
                    <a:pt x="2859" y="1793"/>
                  </a:lnTo>
                  <a:lnTo>
                    <a:pt x="3005" y="1648"/>
                  </a:lnTo>
                  <a:lnTo>
                    <a:pt x="3053" y="1503"/>
                  </a:lnTo>
                  <a:lnTo>
                    <a:pt x="3102" y="1309"/>
                  </a:lnTo>
                  <a:lnTo>
                    <a:pt x="3005" y="1115"/>
                  </a:lnTo>
                  <a:lnTo>
                    <a:pt x="2859" y="1018"/>
                  </a:lnTo>
                  <a:lnTo>
                    <a:pt x="2666" y="824"/>
                  </a:lnTo>
                  <a:lnTo>
                    <a:pt x="2423" y="727"/>
                  </a:lnTo>
                  <a:lnTo>
                    <a:pt x="2181" y="630"/>
                  </a:lnTo>
                  <a:lnTo>
                    <a:pt x="2181" y="533"/>
                  </a:lnTo>
                  <a:lnTo>
                    <a:pt x="2132" y="339"/>
                  </a:lnTo>
                  <a:lnTo>
                    <a:pt x="2036" y="146"/>
                  </a:lnTo>
                  <a:lnTo>
                    <a:pt x="1890" y="49"/>
                  </a:lnTo>
                  <a:lnTo>
                    <a:pt x="16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84;p71">
              <a:extLst>
                <a:ext uri="{FF2B5EF4-FFF2-40B4-BE49-F238E27FC236}">
                  <a16:creationId xmlns:a16="http://schemas.microsoft.com/office/drawing/2014/main" id="{76621AEB-3863-0CC8-CBF9-E6CBD76E306C}"/>
                </a:ext>
              </a:extLst>
            </p:cNvPr>
            <p:cNvSpPr/>
            <p:nvPr/>
          </p:nvSpPr>
          <p:spPr>
            <a:xfrm>
              <a:off x="3287190" y="1999856"/>
              <a:ext cx="392133" cy="392133"/>
            </a:xfrm>
            <a:custGeom>
              <a:avLst/>
              <a:gdLst/>
              <a:ahLst/>
              <a:cxnLst/>
              <a:rect l="l" t="t" r="r" b="b"/>
              <a:pathLst>
                <a:path w="17351" h="17351" extrusionOk="0">
                  <a:moveTo>
                    <a:pt x="16333" y="6882"/>
                  </a:moveTo>
                  <a:lnTo>
                    <a:pt x="16333" y="8481"/>
                  </a:lnTo>
                  <a:lnTo>
                    <a:pt x="9500" y="8481"/>
                  </a:lnTo>
                  <a:lnTo>
                    <a:pt x="9500" y="6882"/>
                  </a:lnTo>
                  <a:close/>
                  <a:moveTo>
                    <a:pt x="5816" y="1018"/>
                  </a:moveTo>
                  <a:lnTo>
                    <a:pt x="6301" y="1066"/>
                  </a:lnTo>
                  <a:lnTo>
                    <a:pt x="6786" y="1115"/>
                  </a:lnTo>
                  <a:lnTo>
                    <a:pt x="7222" y="1260"/>
                  </a:lnTo>
                  <a:lnTo>
                    <a:pt x="7658" y="1406"/>
                  </a:lnTo>
                  <a:lnTo>
                    <a:pt x="8094" y="1599"/>
                  </a:lnTo>
                  <a:lnTo>
                    <a:pt x="8482" y="1842"/>
                  </a:lnTo>
                  <a:lnTo>
                    <a:pt x="8870" y="2133"/>
                  </a:lnTo>
                  <a:lnTo>
                    <a:pt x="9209" y="2472"/>
                  </a:lnTo>
                  <a:lnTo>
                    <a:pt x="9500" y="2811"/>
                  </a:lnTo>
                  <a:lnTo>
                    <a:pt x="9790" y="3199"/>
                  </a:lnTo>
                  <a:lnTo>
                    <a:pt x="9984" y="3586"/>
                  </a:lnTo>
                  <a:lnTo>
                    <a:pt x="10227" y="3974"/>
                  </a:lnTo>
                  <a:lnTo>
                    <a:pt x="10372" y="4459"/>
                  </a:lnTo>
                  <a:lnTo>
                    <a:pt x="10469" y="4895"/>
                  </a:lnTo>
                  <a:lnTo>
                    <a:pt x="10517" y="5380"/>
                  </a:lnTo>
                  <a:lnTo>
                    <a:pt x="10566" y="5864"/>
                  </a:lnTo>
                  <a:lnTo>
                    <a:pt x="9015" y="5864"/>
                  </a:lnTo>
                  <a:lnTo>
                    <a:pt x="8821" y="5913"/>
                  </a:lnTo>
                  <a:lnTo>
                    <a:pt x="8627" y="6010"/>
                  </a:lnTo>
                  <a:lnTo>
                    <a:pt x="8530" y="6155"/>
                  </a:lnTo>
                  <a:lnTo>
                    <a:pt x="8482" y="6397"/>
                  </a:lnTo>
                  <a:lnTo>
                    <a:pt x="8482" y="9015"/>
                  </a:lnTo>
                  <a:lnTo>
                    <a:pt x="8482" y="9741"/>
                  </a:lnTo>
                  <a:lnTo>
                    <a:pt x="7852" y="10081"/>
                  </a:lnTo>
                  <a:lnTo>
                    <a:pt x="7222" y="10323"/>
                  </a:lnTo>
                  <a:lnTo>
                    <a:pt x="6495" y="10517"/>
                  </a:lnTo>
                  <a:lnTo>
                    <a:pt x="5816" y="10565"/>
                  </a:lnTo>
                  <a:lnTo>
                    <a:pt x="5332" y="10517"/>
                  </a:lnTo>
                  <a:lnTo>
                    <a:pt x="4847" y="10468"/>
                  </a:lnTo>
                  <a:lnTo>
                    <a:pt x="4362" y="10323"/>
                  </a:lnTo>
                  <a:lnTo>
                    <a:pt x="3926" y="10178"/>
                  </a:lnTo>
                  <a:lnTo>
                    <a:pt x="3538" y="9984"/>
                  </a:lnTo>
                  <a:lnTo>
                    <a:pt x="3151" y="9741"/>
                  </a:lnTo>
                  <a:lnTo>
                    <a:pt x="2763" y="9451"/>
                  </a:lnTo>
                  <a:lnTo>
                    <a:pt x="2424" y="9160"/>
                  </a:lnTo>
                  <a:lnTo>
                    <a:pt x="2133" y="8821"/>
                  </a:lnTo>
                  <a:lnTo>
                    <a:pt x="1842" y="8433"/>
                  </a:lnTo>
                  <a:lnTo>
                    <a:pt x="1600" y="8045"/>
                  </a:lnTo>
                  <a:lnTo>
                    <a:pt x="1406" y="7658"/>
                  </a:lnTo>
                  <a:lnTo>
                    <a:pt x="1261" y="7221"/>
                  </a:lnTo>
                  <a:lnTo>
                    <a:pt x="1115" y="6737"/>
                  </a:lnTo>
                  <a:lnTo>
                    <a:pt x="1067" y="6300"/>
                  </a:lnTo>
                  <a:lnTo>
                    <a:pt x="1018" y="5816"/>
                  </a:lnTo>
                  <a:lnTo>
                    <a:pt x="1067" y="5331"/>
                  </a:lnTo>
                  <a:lnTo>
                    <a:pt x="1115" y="4847"/>
                  </a:lnTo>
                  <a:lnTo>
                    <a:pt x="1261" y="4362"/>
                  </a:lnTo>
                  <a:lnTo>
                    <a:pt x="1406" y="3926"/>
                  </a:lnTo>
                  <a:lnTo>
                    <a:pt x="1600" y="3538"/>
                  </a:lnTo>
                  <a:lnTo>
                    <a:pt x="1842" y="3150"/>
                  </a:lnTo>
                  <a:lnTo>
                    <a:pt x="2133" y="2763"/>
                  </a:lnTo>
                  <a:lnTo>
                    <a:pt x="2424" y="2423"/>
                  </a:lnTo>
                  <a:lnTo>
                    <a:pt x="2763" y="2133"/>
                  </a:lnTo>
                  <a:lnTo>
                    <a:pt x="3151" y="1842"/>
                  </a:lnTo>
                  <a:lnTo>
                    <a:pt x="3538" y="1599"/>
                  </a:lnTo>
                  <a:lnTo>
                    <a:pt x="3926" y="1406"/>
                  </a:lnTo>
                  <a:lnTo>
                    <a:pt x="4362" y="1260"/>
                  </a:lnTo>
                  <a:lnTo>
                    <a:pt x="4847" y="1115"/>
                  </a:lnTo>
                  <a:lnTo>
                    <a:pt x="5332" y="1066"/>
                  </a:lnTo>
                  <a:lnTo>
                    <a:pt x="5816" y="1018"/>
                  </a:lnTo>
                  <a:close/>
                  <a:moveTo>
                    <a:pt x="11099" y="9499"/>
                  </a:moveTo>
                  <a:lnTo>
                    <a:pt x="11099" y="11099"/>
                  </a:lnTo>
                  <a:lnTo>
                    <a:pt x="9500" y="11099"/>
                  </a:lnTo>
                  <a:lnTo>
                    <a:pt x="9500" y="9499"/>
                  </a:lnTo>
                  <a:close/>
                  <a:moveTo>
                    <a:pt x="13716" y="9499"/>
                  </a:moveTo>
                  <a:lnTo>
                    <a:pt x="13716" y="11099"/>
                  </a:lnTo>
                  <a:lnTo>
                    <a:pt x="12117" y="11099"/>
                  </a:lnTo>
                  <a:lnTo>
                    <a:pt x="12117" y="9499"/>
                  </a:lnTo>
                  <a:close/>
                  <a:moveTo>
                    <a:pt x="16333" y="9499"/>
                  </a:moveTo>
                  <a:lnTo>
                    <a:pt x="16333" y="11099"/>
                  </a:lnTo>
                  <a:lnTo>
                    <a:pt x="14734" y="11099"/>
                  </a:lnTo>
                  <a:lnTo>
                    <a:pt x="14734" y="9499"/>
                  </a:lnTo>
                  <a:close/>
                  <a:moveTo>
                    <a:pt x="11099" y="12116"/>
                  </a:moveTo>
                  <a:lnTo>
                    <a:pt x="11099" y="13716"/>
                  </a:lnTo>
                  <a:lnTo>
                    <a:pt x="9500" y="13716"/>
                  </a:lnTo>
                  <a:lnTo>
                    <a:pt x="9500" y="12116"/>
                  </a:lnTo>
                  <a:close/>
                  <a:moveTo>
                    <a:pt x="13716" y="12116"/>
                  </a:moveTo>
                  <a:lnTo>
                    <a:pt x="13716" y="13716"/>
                  </a:lnTo>
                  <a:lnTo>
                    <a:pt x="12117" y="13716"/>
                  </a:lnTo>
                  <a:lnTo>
                    <a:pt x="12117" y="12116"/>
                  </a:lnTo>
                  <a:close/>
                  <a:moveTo>
                    <a:pt x="16333" y="12116"/>
                  </a:moveTo>
                  <a:lnTo>
                    <a:pt x="16333" y="13716"/>
                  </a:lnTo>
                  <a:lnTo>
                    <a:pt x="14734" y="13716"/>
                  </a:lnTo>
                  <a:lnTo>
                    <a:pt x="14734" y="12116"/>
                  </a:lnTo>
                  <a:close/>
                  <a:moveTo>
                    <a:pt x="11099" y="14733"/>
                  </a:moveTo>
                  <a:lnTo>
                    <a:pt x="11099" y="16333"/>
                  </a:lnTo>
                  <a:lnTo>
                    <a:pt x="9500" y="16333"/>
                  </a:lnTo>
                  <a:lnTo>
                    <a:pt x="9500" y="14733"/>
                  </a:lnTo>
                  <a:close/>
                  <a:moveTo>
                    <a:pt x="13716" y="14733"/>
                  </a:moveTo>
                  <a:lnTo>
                    <a:pt x="13716" y="16333"/>
                  </a:lnTo>
                  <a:lnTo>
                    <a:pt x="12117" y="16333"/>
                  </a:lnTo>
                  <a:lnTo>
                    <a:pt x="12117" y="14733"/>
                  </a:lnTo>
                  <a:close/>
                  <a:moveTo>
                    <a:pt x="16333" y="14733"/>
                  </a:moveTo>
                  <a:lnTo>
                    <a:pt x="16333" y="16333"/>
                  </a:lnTo>
                  <a:lnTo>
                    <a:pt x="14734" y="16333"/>
                  </a:lnTo>
                  <a:lnTo>
                    <a:pt x="14734" y="14733"/>
                  </a:lnTo>
                  <a:close/>
                  <a:moveTo>
                    <a:pt x="5816" y="0"/>
                  </a:moveTo>
                  <a:lnTo>
                    <a:pt x="5186" y="49"/>
                  </a:lnTo>
                  <a:lnTo>
                    <a:pt x="4653" y="145"/>
                  </a:lnTo>
                  <a:lnTo>
                    <a:pt x="4072" y="291"/>
                  </a:lnTo>
                  <a:lnTo>
                    <a:pt x="3538" y="485"/>
                  </a:lnTo>
                  <a:lnTo>
                    <a:pt x="3054" y="727"/>
                  </a:lnTo>
                  <a:lnTo>
                    <a:pt x="2569" y="1018"/>
                  </a:lnTo>
                  <a:lnTo>
                    <a:pt x="2133" y="1357"/>
                  </a:lnTo>
                  <a:lnTo>
                    <a:pt x="1697" y="1696"/>
                  </a:lnTo>
                  <a:lnTo>
                    <a:pt x="1358" y="2133"/>
                  </a:lnTo>
                  <a:lnTo>
                    <a:pt x="1018" y="2569"/>
                  </a:lnTo>
                  <a:lnTo>
                    <a:pt x="727" y="3053"/>
                  </a:lnTo>
                  <a:lnTo>
                    <a:pt x="485" y="3538"/>
                  </a:lnTo>
                  <a:lnTo>
                    <a:pt x="291" y="4071"/>
                  </a:lnTo>
                  <a:lnTo>
                    <a:pt x="146" y="4653"/>
                  </a:lnTo>
                  <a:lnTo>
                    <a:pt x="49" y="5186"/>
                  </a:lnTo>
                  <a:lnTo>
                    <a:pt x="0" y="5816"/>
                  </a:lnTo>
                  <a:lnTo>
                    <a:pt x="49" y="6397"/>
                  </a:lnTo>
                  <a:lnTo>
                    <a:pt x="146" y="6979"/>
                  </a:lnTo>
                  <a:lnTo>
                    <a:pt x="291" y="7512"/>
                  </a:lnTo>
                  <a:lnTo>
                    <a:pt x="485" y="8045"/>
                  </a:lnTo>
                  <a:lnTo>
                    <a:pt x="727" y="8530"/>
                  </a:lnTo>
                  <a:lnTo>
                    <a:pt x="1018" y="9015"/>
                  </a:lnTo>
                  <a:lnTo>
                    <a:pt x="1358" y="9451"/>
                  </a:lnTo>
                  <a:lnTo>
                    <a:pt x="1697" y="9887"/>
                  </a:lnTo>
                  <a:lnTo>
                    <a:pt x="2133" y="10226"/>
                  </a:lnTo>
                  <a:lnTo>
                    <a:pt x="2569" y="10565"/>
                  </a:lnTo>
                  <a:lnTo>
                    <a:pt x="3054" y="10856"/>
                  </a:lnTo>
                  <a:lnTo>
                    <a:pt x="3538" y="11099"/>
                  </a:lnTo>
                  <a:lnTo>
                    <a:pt x="4072" y="11292"/>
                  </a:lnTo>
                  <a:lnTo>
                    <a:pt x="4653" y="11438"/>
                  </a:lnTo>
                  <a:lnTo>
                    <a:pt x="5186" y="11535"/>
                  </a:lnTo>
                  <a:lnTo>
                    <a:pt x="5816" y="11583"/>
                  </a:lnTo>
                  <a:lnTo>
                    <a:pt x="6495" y="11535"/>
                  </a:lnTo>
                  <a:lnTo>
                    <a:pt x="7173" y="11389"/>
                  </a:lnTo>
                  <a:lnTo>
                    <a:pt x="7852" y="11195"/>
                  </a:lnTo>
                  <a:lnTo>
                    <a:pt x="8482" y="10905"/>
                  </a:lnTo>
                  <a:lnTo>
                    <a:pt x="8482" y="16866"/>
                  </a:lnTo>
                  <a:lnTo>
                    <a:pt x="8530" y="17060"/>
                  </a:lnTo>
                  <a:lnTo>
                    <a:pt x="8627" y="17205"/>
                  </a:lnTo>
                  <a:lnTo>
                    <a:pt x="8821" y="17302"/>
                  </a:lnTo>
                  <a:lnTo>
                    <a:pt x="9015" y="17350"/>
                  </a:lnTo>
                  <a:lnTo>
                    <a:pt x="16866" y="17350"/>
                  </a:lnTo>
                  <a:lnTo>
                    <a:pt x="17060" y="17302"/>
                  </a:lnTo>
                  <a:lnTo>
                    <a:pt x="17206" y="17205"/>
                  </a:lnTo>
                  <a:lnTo>
                    <a:pt x="17303" y="17060"/>
                  </a:lnTo>
                  <a:lnTo>
                    <a:pt x="17351" y="16866"/>
                  </a:lnTo>
                  <a:lnTo>
                    <a:pt x="17351" y="6397"/>
                  </a:lnTo>
                  <a:lnTo>
                    <a:pt x="17303" y="6155"/>
                  </a:lnTo>
                  <a:lnTo>
                    <a:pt x="17206" y="6010"/>
                  </a:lnTo>
                  <a:lnTo>
                    <a:pt x="17060" y="5913"/>
                  </a:lnTo>
                  <a:lnTo>
                    <a:pt x="16866" y="5864"/>
                  </a:lnTo>
                  <a:lnTo>
                    <a:pt x="11584" y="5864"/>
                  </a:lnTo>
                  <a:lnTo>
                    <a:pt x="11535" y="5283"/>
                  </a:lnTo>
                  <a:lnTo>
                    <a:pt x="11487" y="4701"/>
                  </a:lnTo>
                  <a:lnTo>
                    <a:pt x="11341" y="4120"/>
                  </a:lnTo>
                  <a:lnTo>
                    <a:pt x="11147" y="3586"/>
                  </a:lnTo>
                  <a:lnTo>
                    <a:pt x="10905" y="3102"/>
                  </a:lnTo>
                  <a:lnTo>
                    <a:pt x="10614" y="2617"/>
                  </a:lnTo>
                  <a:lnTo>
                    <a:pt x="10275" y="2133"/>
                  </a:lnTo>
                  <a:lnTo>
                    <a:pt x="9887" y="1745"/>
                  </a:lnTo>
                  <a:lnTo>
                    <a:pt x="9500" y="1357"/>
                  </a:lnTo>
                  <a:lnTo>
                    <a:pt x="9063" y="1018"/>
                  </a:lnTo>
                  <a:lnTo>
                    <a:pt x="8579" y="727"/>
                  </a:lnTo>
                  <a:lnTo>
                    <a:pt x="8046" y="485"/>
                  </a:lnTo>
                  <a:lnTo>
                    <a:pt x="7513" y="291"/>
                  </a:lnTo>
                  <a:lnTo>
                    <a:pt x="6979" y="145"/>
                  </a:lnTo>
                  <a:lnTo>
                    <a:pt x="6398" y="49"/>
                  </a:lnTo>
                  <a:lnTo>
                    <a:pt x="5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1278;p71">
            <a:extLst>
              <a:ext uri="{FF2B5EF4-FFF2-40B4-BE49-F238E27FC236}">
                <a16:creationId xmlns:a16="http://schemas.microsoft.com/office/drawing/2014/main" id="{140EADE3-8231-6CEC-EA09-0667A87A76D2}"/>
              </a:ext>
            </a:extLst>
          </p:cNvPr>
          <p:cNvGrpSpPr/>
          <p:nvPr/>
        </p:nvGrpSpPr>
        <p:grpSpPr>
          <a:xfrm>
            <a:off x="6979694" y="1542838"/>
            <a:ext cx="479767" cy="584698"/>
            <a:chOff x="7408842" y="2635120"/>
            <a:chExt cx="392133" cy="392155"/>
          </a:xfrm>
        </p:grpSpPr>
        <p:sp>
          <p:nvSpPr>
            <p:cNvPr id="13" name="Google Shape;1279;p71">
              <a:extLst>
                <a:ext uri="{FF2B5EF4-FFF2-40B4-BE49-F238E27FC236}">
                  <a16:creationId xmlns:a16="http://schemas.microsoft.com/office/drawing/2014/main" id="{AA224DB8-8C83-531E-B7BA-A3AE42AE0AB4}"/>
                </a:ext>
              </a:extLst>
            </p:cNvPr>
            <p:cNvSpPr/>
            <p:nvPr/>
          </p:nvSpPr>
          <p:spPr>
            <a:xfrm>
              <a:off x="7408842" y="2773138"/>
              <a:ext cx="392133" cy="254137"/>
            </a:xfrm>
            <a:custGeom>
              <a:avLst/>
              <a:gdLst/>
              <a:ahLst/>
              <a:cxnLst/>
              <a:rect l="l" t="t" r="r" b="b"/>
              <a:pathLst>
                <a:path w="17351" h="11245" extrusionOk="0">
                  <a:moveTo>
                    <a:pt x="14298" y="9160"/>
                  </a:moveTo>
                  <a:lnTo>
                    <a:pt x="14298" y="10226"/>
                  </a:lnTo>
                  <a:lnTo>
                    <a:pt x="3054" y="10226"/>
                  </a:lnTo>
                  <a:lnTo>
                    <a:pt x="3054" y="9160"/>
                  </a:lnTo>
                  <a:close/>
                  <a:moveTo>
                    <a:pt x="15655" y="1018"/>
                  </a:moveTo>
                  <a:lnTo>
                    <a:pt x="15897" y="1066"/>
                  </a:lnTo>
                  <a:lnTo>
                    <a:pt x="16139" y="1212"/>
                  </a:lnTo>
                  <a:lnTo>
                    <a:pt x="16285" y="1406"/>
                  </a:lnTo>
                  <a:lnTo>
                    <a:pt x="16333" y="1696"/>
                  </a:lnTo>
                  <a:lnTo>
                    <a:pt x="16333" y="10226"/>
                  </a:lnTo>
                  <a:lnTo>
                    <a:pt x="15315" y="10226"/>
                  </a:lnTo>
                  <a:lnTo>
                    <a:pt x="15315" y="8675"/>
                  </a:lnTo>
                  <a:lnTo>
                    <a:pt x="15267" y="8482"/>
                  </a:lnTo>
                  <a:lnTo>
                    <a:pt x="15170" y="8288"/>
                  </a:lnTo>
                  <a:lnTo>
                    <a:pt x="15025" y="8191"/>
                  </a:lnTo>
                  <a:lnTo>
                    <a:pt x="14831" y="8142"/>
                  </a:lnTo>
                  <a:lnTo>
                    <a:pt x="2569" y="8142"/>
                  </a:lnTo>
                  <a:lnTo>
                    <a:pt x="2327" y="8191"/>
                  </a:lnTo>
                  <a:lnTo>
                    <a:pt x="2181" y="8288"/>
                  </a:lnTo>
                  <a:lnTo>
                    <a:pt x="2085" y="8482"/>
                  </a:lnTo>
                  <a:lnTo>
                    <a:pt x="2036" y="8675"/>
                  </a:lnTo>
                  <a:lnTo>
                    <a:pt x="2036" y="10226"/>
                  </a:lnTo>
                  <a:lnTo>
                    <a:pt x="1018" y="10226"/>
                  </a:lnTo>
                  <a:lnTo>
                    <a:pt x="1018" y="1696"/>
                  </a:lnTo>
                  <a:lnTo>
                    <a:pt x="1067" y="1406"/>
                  </a:lnTo>
                  <a:lnTo>
                    <a:pt x="1212" y="1212"/>
                  </a:lnTo>
                  <a:lnTo>
                    <a:pt x="1454" y="1066"/>
                  </a:lnTo>
                  <a:lnTo>
                    <a:pt x="1697" y="1018"/>
                  </a:lnTo>
                  <a:close/>
                  <a:moveTo>
                    <a:pt x="1697" y="0"/>
                  </a:moveTo>
                  <a:lnTo>
                    <a:pt x="1358" y="49"/>
                  </a:lnTo>
                  <a:lnTo>
                    <a:pt x="1018" y="146"/>
                  </a:lnTo>
                  <a:lnTo>
                    <a:pt x="776" y="291"/>
                  </a:lnTo>
                  <a:lnTo>
                    <a:pt x="485" y="485"/>
                  </a:lnTo>
                  <a:lnTo>
                    <a:pt x="291" y="727"/>
                  </a:lnTo>
                  <a:lnTo>
                    <a:pt x="146" y="1018"/>
                  </a:lnTo>
                  <a:lnTo>
                    <a:pt x="49" y="1357"/>
                  </a:lnTo>
                  <a:lnTo>
                    <a:pt x="1" y="1696"/>
                  </a:lnTo>
                  <a:lnTo>
                    <a:pt x="1" y="10711"/>
                  </a:lnTo>
                  <a:lnTo>
                    <a:pt x="49" y="10905"/>
                  </a:lnTo>
                  <a:lnTo>
                    <a:pt x="146" y="11099"/>
                  </a:lnTo>
                  <a:lnTo>
                    <a:pt x="340" y="11196"/>
                  </a:lnTo>
                  <a:lnTo>
                    <a:pt x="534" y="11244"/>
                  </a:lnTo>
                  <a:lnTo>
                    <a:pt x="16818" y="11244"/>
                  </a:lnTo>
                  <a:lnTo>
                    <a:pt x="17012" y="11196"/>
                  </a:lnTo>
                  <a:lnTo>
                    <a:pt x="17206" y="11099"/>
                  </a:lnTo>
                  <a:lnTo>
                    <a:pt x="17303" y="10905"/>
                  </a:lnTo>
                  <a:lnTo>
                    <a:pt x="17351" y="10711"/>
                  </a:lnTo>
                  <a:lnTo>
                    <a:pt x="17351" y="1696"/>
                  </a:lnTo>
                  <a:lnTo>
                    <a:pt x="17303" y="1357"/>
                  </a:lnTo>
                  <a:lnTo>
                    <a:pt x="17206" y="1018"/>
                  </a:lnTo>
                  <a:lnTo>
                    <a:pt x="17060" y="727"/>
                  </a:lnTo>
                  <a:lnTo>
                    <a:pt x="16866" y="485"/>
                  </a:lnTo>
                  <a:lnTo>
                    <a:pt x="16576" y="291"/>
                  </a:lnTo>
                  <a:lnTo>
                    <a:pt x="16333" y="146"/>
                  </a:lnTo>
                  <a:lnTo>
                    <a:pt x="15994" y="49"/>
                  </a:lnTo>
                  <a:lnTo>
                    <a:pt x="156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0;p71">
              <a:extLst>
                <a:ext uri="{FF2B5EF4-FFF2-40B4-BE49-F238E27FC236}">
                  <a16:creationId xmlns:a16="http://schemas.microsoft.com/office/drawing/2014/main" id="{DBB851A9-3573-1DB8-6B35-5FBE8660BE11}"/>
                </a:ext>
              </a:extLst>
            </p:cNvPr>
            <p:cNvSpPr/>
            <p:nvPr/>
          </p:nvSpPr>
          <p:spPr>
            <a:xfrm>
              <a:off x="7685964" y="2819129"/>
              <a:ext cx="23007" cy="23029"/>
            </a:xfrm>
            <a:custGeom>
              <a:avLst/>
              <a:gdLst/>
              <a:ahLst/>
              <a:cxnLst/>
              <a:rect l="l" t="t" r="r" b="b"/>
              <a:pathLst>
                <a:path w="1018" h="1019" extrusionOk="0">
                  <a:moveTo>
                    <a:pt x="291" y="1"/>
                  </a:moveTo>
                  <a:lnTo>
                    <a:pt x="146" y="146"/>
                  </a:lnTo>
                  <a:lnTo>
                    <a:pt x="49" y="292"/>
                  </a:lnTo>
                  <a:lnTo>
                    <a:pt x="0" y="485"/>
                  </a:lnTo>
                  <a:lnTo>
                    <a:pt x="49" y="679"/>
                  </a:lnTo>
                  <a:lnTo>
                    <a:pt x="146" y="873"/>
                  </a:lnTo>
                  <a:lnTo>
                    <a:pt x="291" y="970"/>
                  </a:lnTo>
                  <a:lnTo>
                    <a:pt x="533" y="1018"/>
                  </a:lnTo>
                  <a:lnTo>
                    <a:pt x="727" y="970"/>
                  </a:lnTo>
                  <a:lnTo>
                    <a:pt x="873" y="873"/>
                  </a:lnTo>
                  <a:lnTo>
                    <a:pt x="969" y="679"/>
                  </a:lnTo>
                  <a:lnTo>
                    <a:pt x="1018" y="485"/>
                  </a:lnTo>
                  <a:lnTo>
                    <a:pt x="969" y="292"/>
                  </a:lnTo>
                  <a:lnTo>
                    <a:pt x="873" y="146"/>
                  </a:lnTo>
                  <a:lnTo>
                    <a:pt x="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1;p71">
              <a:extLst>
                <a:ext uri="{FF2B5EF4-FFF2-40B4-BE49-F238E27FC236}">
                  <a16:creationId xmlns:a16="http://schemas.microsoft.com/office/drawing/2014/main" id="{ABE8FE8E-9508-ADE6-53EF-56950BAC423B}"/>
                </a:ext>
              </a:extLst>
            </p:cNvPr>
            <p:cNvSpPr/>
            <p:nvPr/>
          </p:nvSpPr>
          <p:spPr>
            <a:xfrm>
              <a:off x="7454856" y="2819129"/>
              <a:ext cx="104073" cy="23029"/>
            </a:xfrm>
            <a:custGeom>
              <a:avLst/>
              <a:gdLst/>
              <a:ahLst/>
              <a:cxnLst/>
              <a:rect l="l" t="t" r="r" b="b"/>
              <a:pathLst>
                <a:path w="4605" h="1019" extrusionOk="0">
                  <a:moveTo>
                    <a:pt x="533" y="1"/>
                  </a:moveTo>
                  <a:lnTo>
                    <a:pt x="291" y="49"/>
                  </a:lnTo>
                  <a:lnTo>
                    <a:pt x="145" y="146"/>
                  </a:lnTo>
                  <a:lnTo>
                    <a:pt x="49" y="292"/>
                  </a:lnTo>
                  <a:lnTo>
                    <a:pt x="0" y="485"/>
                  </a:lnTo>
                  <a:lnTo>
                    <a:pt x="49" y="679"/>
                  </a:lnTo>
                  <a:lnTo>
                    <a:pt x="145" y="873"/>
                  </a:lnTo>
                  <a:lnTo>
                    <a:pt x="291" y="970"/>
                  </a:lnTo>
                  <a:lnTo>
                    <a:pt x="533" y="1018"/>
                  </a:lnTo>
                  <a:lnTo>
                    <a:pt x="4071" y="1018"/>
                  </a:lnTo>
                  <a:lnTo>
                    <a:pt x="4265" y="970"/>
                  </a:lnTo>
                  <a:lnTo>
                    <a:pt x="4459" y="873"/>
                  </a:lnTo>
                  <a:lnTo>
                    <a:pt x="4556" y="679"/>
                  </a:lnTo>
                  <a:lnTo>
                    <a:pt x="4604" y="485"/>
                  </a:lnTo>
                  <a:lnTo>
                    <a:pt x="4556" y="292"/>
                  </a:lnTo>
                  <a:lnTo>
                    <a:pt x="4459" y="146"/>
                  </a:lnTo>
                  <a:lnTo>
                    <a:pt x="4265" y="49"/>
                  </a:lnTo>
                  <a:lnTo>
                    <a:pt x="4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82;p71">
              <a:extLst>
                <a:ext uri="{FF2B5EF4-FFF2-40B4-BE49-F238E27FC236}">
                  <a16:creationId xmlns:a16="http://schemas.microsoft.com/office/drawing/2014/main" id="{A26713A1-045B-5B43-2A16-197C24B3C123}"/>
                </a:ext>
              </a:extLst>
            </p:cNvPr>
            <p:cNvSpPr/>
            <p:nvPr/>
          </p:nvSpPr>
          <p:spPr>
            <a:xfrm>
              <a:off x="7454856" y="2865142"/>
              <a:ext cx="208123" cy="69020"/>
            </a:xfrm>
            <a:custGeom>
              <a:avLst/>
              <a:gdLst/>
              <a:ahLst/>
              <a:cxnLst/>
              <a:rect l="l" t="t" r="r" b="b"/>
              <a:pathLst>
                <a:path w="9209" h="3054" extrusionOk="0">
                  <a:moveTo>
                    <a:pt x="8191" y="1018"/>
                  </a:moveTo>
                  <a:lnTo>
                    <a:pt x="8191" y="2036"/>
                  </a:lnTo>
                  <a:lnTo>
                    <a:pt x="1018" y="2036"/>
                  </a:lnTo>
                  <a:lnTo>
                    <a:pt x="1018" y="1018"/>
                  </a:lnTo>
                  <a:close/>
                  <a:moveTo>
                    <a:pt x="533" y="0"/>
                  </a:moveTo>
                  <a:lnTo>
                    <a:pt x="291" y="49"/>
                  </a:lnTo>
                  <a:lnTo>
                    <a:pt x="145" y="146"/>
                  </a:lnTo>
                  <a:lnTo>
                    <a:pt x="49" y="340"/>
                  </a:lnTo>
                  <a:lnTo>
                    <a:pt x="0" y="533"/>
                  </a:lnTo>
                  <a:lnTo>
                    <a:pt x="0" y="2569"/>
                  </a:lnTo>
                  <a:lnTo>
                    <a:pt x="49" y="2763"/>
                  </a:lnTo>
                  <a:lnTo>
                    <a:pt x="145" y="2908"/>
                  </a:lnTo>
                  <a:lnTo>
                    <a:pt x="291" y="3005"/>
                  </a:lnTo>
                  <a:lnTo>
                    <a:pt x="533" y="3054"/>
                  </a:lnTo>
                  <a:lnTo>
                    <a:pt x="8724" y="3054"/>
                  </a:lnTo>
                  <a:lnTo>
                    <a:pt x="8918" y="3005"/>
                  </a:lnTo>
                  <a:lnTo>
                    <a:pt x="9063" y="2908"/>
                  </a:lnTo>
                  <a:lnTo>
                    <a:pt x="9160" y="2763"/>
                  </a:lnTo>
                  <a:lnTo>
                    <a:pt x="9208" y="2569"/>
                  </a:lnTo>
                  <a:lnTo>
                    <a:pt x="9208" y="533"/>
                  </a:lnTo>
                  <a:lnTo>
                    <a:pt x="9160" y="340"/>
                  </a:lnTo>
                  <a:lnTo>
                    <a:pt x="9063" y="146"/>
                  </a:lnTo>
                  <a:lnTo>
                    <a:pt x="8918" y="49"/>
                  </a:lnTo>
                  <a:lnTo>
                    <a:pt x="8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3;p71">
              <a:extLst>
                <a:ext uri="{FF2B5EF4-FFF2-40B4-BE49-F238E27FC236}">
                  <a16:creationId xmlns:a16="http://schemas.microsoft.com/office/drawing/2014/main" id="{83EFBE8C-F214-6506-CDD6-4CBD45E6A5FD}"/>
                </a:ext>
              </a:extLst>
            </p:cNvPr>
            <p:cNvSpPr/>
            <p:nvPr/>
          </p:nvSpPr>
          <p:spPr>
            <a:xfrm>
              <a:off x="7685964" y="2865142"/>
              <a:ext cx="69020" cy="69020"/>
            </a:xfrm>
            <a:custGeom>
              <a:avLst/>
              <a:gdLst/>
              <a:ahLst/>
              <a:cxnLst/>
              <a:rect l="l" t="t" r="r" b="b"/>
              <a:pathLst>
                <a:path w="3054" h="3054" extrusionOk="0">
                  <a:moveTo>
                    <a:pt x="2036" y="1018"/>
                  </a:moveTo>
                  <a:lnTo>
                    <a:pt x="2036" y="2036"/>
                  </a:lnTo>
                  <a:lnTo>
                    <a:pt x="1018" y="2036"/>
                  </a:lnTo>
                  <a:lnTo>
                    <a:pt x="1018" y="1018"/>
                  </a:lnTo>
                  <a:close/>
                  <a:moveTo>
                    <a:pt x="533" y="0"/>
                  </a:moveTo>
                  <a:lnTo>
                    <a:pt x="339" y="49"/>
                  </a:lnTo>
                  <a:lnTo>
                    <a:pt x="146" y="146"/>
                  </a:lnTo>
                  <a:lnTo>
                    <a:pt x="49" y="340"/>
                  </a:lnTo>
                  <a:lnTo>
                    <a:pt x="0" y="533"/>
                  </a:lnTo>
                  <a:lnTo>
                    <a:pt x="0" y="2569"/>
                  </a:lnTo>
                  <a:lnTo>
                    <a:pt x="49" y="2763"/>
                  </a:lnTo>
                  <a:lnTo>
                    <a:pt x="146" y="2908"/>
                  </a:lnTo>
                  <a:lnTo>
                    <a:pt x="339" y="3005"/>
                  </a:lnTo>
                  <a:lnTo>
                    <a:pt x="533" y="3054"/>
                  </a:lnTo>
                  <a:lnTo>
                    <a:pt x="2569" y="3054"/>
                  </a:lnTo>
                  <a:lnTo>
                    <a:pt x="2763" y="3005"/>
                  </a:lnTo>
                  <a:lnTo>
                    <a:pt x="2908" y="2908"/>
                  </a:lnTo>
                  <a:lnTo>
                    <a:pt x="3005" y="2763"/>
                  </a:lnTo>
                  <a:lnTo>
                    <a:pt x="3053" y="2569"/>
                  </a:lnTo>
                  <a:lnTo>
                    <a:pt x="3053" y="533"/>
                  </a:lnTo>
                  <a:lnTo>
                    <a:pt x="3005" y="340"/>
                  </a:lnTo>
                  <a:lnTo>
                    <a:pt x="2908" y="146"/>
                  </a:lnTo>
                  <a:lnTo>
                    <a:pt x="2763" y="49"/>
                  </a:lnTo>
                  <a:lnTo>
                    <a:pt x="2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84;p71">
              <a:extLst>
                <a:ext uri="{FF2B5EF4-FFF2-40B4-BE49-F238E27FC236}">
                  <a16:creationId xmlns:a16="http://schemas.microsoft.com/office/drawing/2014/main" id="{DB9DCB95-283C-A6B8-DF2C-72F8B4BBF125}"/>
                </a:ext>
              </a:extLst>
            </p:cNvPr>
            <p:cNvSpPr/>
            <p:nvPr/>
          </p:nvSpPr>
          <p:spPr>
            <a:xfrm>
              <a:off x="7408842" y="2635120"/>
              <a:ext cx="392133" cy="115034"/>
            </a:xfrm>
            <a:custGeom>
              <a:avLst/>
              <a:gdLst/>
              <a:ahLst/>
              <a:cxnLst/>
              <a:rect l="l" t="t" r="r" b="b"/>
              <a:pathLst>
                <a:path w="17351" h="5090" extrusionOk="0">
                  <a:moveTo>
                    <a:pt x="12601" y="1018"/>
                  </a:moveTo>
                  <a:lnTo>
                    <a:pt x="12601" y="1988"/>
                  </a:lnTo>
                  <a:lnTo>
                    <a:pt x="3393" y="1988"/>
                  </a:lnTo>
                  <a:lnTo>
                    <a:pt x="3393" y="1018"/>
                  </a:lnTo>
                  <a:close/>
                  <a:moveTo>
                    <a:pt x="13619" y="1358"/>
                  </a:moveTo>
                  <a:lnTo>
                    <a:pt x="15800" y="2521"/>
                  </a:lnTo>
                  <a:lnTo>
                    <a:pt x="13619" y="3684"/>
                  </a:lnTo>
                  <a:lnTo>
                    <a:pt x="13619" y="1358"/>
                  </a:lnTo>
                  <a:close/>
                  <a:moveTo>
                    <a:pt x="2375" y="1018"/>
                  </a:moveTo>
                  <a:lnTo>
                    <a:pt x="2375" y="4072"/>
                  </a:lnTo>
                  <a:lnTo>
                    <a:pt x="1503" y="4072"/>
                  </a:lnTo>
                  <a:lnTo>
                    <a:pt x="1309" y="4023"/>
                  </a:lnTo>
                  <a:lnTo>
                    <a:pt x="1164" y="3926"/>
                  </a:lnTo>
                  <a:lnTo>
                    <a:pt x="1067" y="3781"/>
                  </a:lnTo>
                  <a:lnTo>
                    <a:pt x="1018" y="3587"/>
                  </a:lnTo>
                  <a:lnTo>
                    <a:pt x="1018" y="1503"/>
                  </a:lnTo>
                  <a:lnTo>
                    <a:pt x="1067" y="1309"/>
                  </a:lnTo>
                  <a:lnTo>
                    <a:pt x="1164" y="1164"/>
                  </a:lnTo>
                  <a:lnTo>
                    <a:pt x="1309" y="1067"/>
                  </a:lnTo>
                  <a:lnTo>
                    <a:pt x="1503" y="1018"/>
                  </a:lnTo>
                  <a:close/>
                  <a:moveTo>
                    <a:pt x="12601" y="3005"/>
                  </a:moveTo>
                  <a:lnTo>
                    <a:pt x="12601" y="4072"/>
                  </a:lnTo>
                  <a:lnTo>
                    <a:pt x="3393" y="4072"/>
                  </a:lnTo>
                  <a:lnTo>
                    <a:pt x="3393" y="3005"/>
                  </a:lnTo>
                  <a:close/>
                  <a:moveTo>
                    <a:pt x="1503" y="1"/>
                  </a:moveTo>
                  <a:lnTo>
                    <a:pt x="1212" y="49"/>
                  </a:lnTo>
                  <a:lnTo>
                    <a:pt x="921" y="98"/>
                  </a:lnTo>
                  <a:lnTo>
                    <a:pt x="679" y="243"/>
                  </a:lnTo>
                  <a:lnTo>
                    <a:pt x="437" y="437"/>
                  </a:lnTo>
                  <a:lnTo>
                    <a:pt x="243" y="679"/>
                  </a:lnTo>
                  <a:lnTo>
                    <a:pt x="146" y="921"/>
                  </a:lnTo>
                  <a:lnTo>
                    <a:pt x="49" y="1212"/>
                  </a:lnTo>
                  <a:lnTo>
                    <a:pt x="1" y="1503"/>
                  </a:lnTo>
                  <a:lnTo>
                    <a:pt x="1" y="3587"/>
                  </a:lnTo>
                  <a:lnTo>
                    <a:pt x="49" y="3878"/>
                  </a:lnTo>
                  <a:lnTo>
                    <a:pt x="146" y="4169"/>
                  </a:lnTo>
                  <a:lnTo>
                    <a:pt x="243" y="4411"/>
                  </a:lnTo>
                  <a:lnTo>
                    <a:pt x="437" y="4653"/>
                  </a:lnTo>
                  <a:lnTo>
                    <a:pt x="679" y="4799"/>
                  </a:lnTo>
                  <a:lnTo>
                    <a:pt x="921" y="4944"/>
                  </a:lnTo>
                  <a:lnTo>
                    <a:pt x="1212" y="5041"/>
                  </a:lnTo>
                  <a:lnTo>
                    <a:pt x="1503" y="5089"/>
                  </a:lnTo>
                  <a:lnTo>
                    <a:pt x="13135" y="5089"/>
                  </a:lnTo>
                  <a:lnTo>
                    <a:pt x="13231" y="5041"/>
                  </a:lnTo>
                  <a:lnTo>
                    <a:pt x="13377" y="4993"/>
                  </a:lnTo>
                  <a:lnTo>
                    <a:pt x="17060" y="2957"/>
                  </a:lnTo>
                  <a:lnTo>
                    <a:pt x="17206" y="2860"/>
                  </a:lnTo>
                  <a:lnTo>
                    <a:pt x="17254" y="2763"/>
                  </a:lnTo>
                  <a:lnTo>
                    <a:pt x="17351" y="2618"/>
                  </a:lnTo>
                  <a:lnTo>
                    <a:pt x="17351" y="2521"/>
                  </a:lnTo>
                  <a:lnTo>
                    <a:pt x="17303" y="2375"/>
                  </a:lnTo>
                  <a:lnTo>
                    <a:pt x="17254" y="2230"/>
                  </a:lnTo>
                  <a:lnTo>
                    <a:pt x="17206" y="2133"/>
                  </a:lnTo>
                  <a:lnTo>
                    <a:pt x="17060" y="2036"/>
                  </a:lnTo>
                  <a:lnTo>
                    <a:pt x="13377" y="49"/>
                  </a:lnTo>
                  <a:lnTo>
                    <a:pt x="13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85;p71">
              <a:extLst>
                <a:ext uri="{FF2B5EF4-FFF2-40B4-BE49-F238E27FC236}">
                  <a16:creationId xmlns:a16="http://schemas.microsoft.com/office/drawing/2014/main" id="{A0E3D7A1-71BD-8D12-0117-429FC7716144}"/>
                </a:ext>
              </a:extLst>
            </p:cNvPr>
            <p:cNvSpPr/>
            <p:nvPr/>
          </p:nvSpPr>
          <p:spPr>
            <a:xfrm>
              <a:off x="7731955" y="2819129"/>
              <a:ext cx="23029" cy="23029"/>
            </a:xfrm>
            <a:custGeom>
              <a:avLst/>
              <a:gdLst/>
              <a:ahLst/>
              <a:cxnLst/>
              <a:rect l="l" t="t" r="r" b="b"/>
              <a:pathLst>
                <a:path w="1019" h="1019" extrusionOk="0">
                  <a:moveTo>
                    <a:pt x="292" y="1"/>
                  </a:moveTo>
                  <a:lnTo>
                    <a:pt x="146" y="146"/>
                  </a:lnTo>
                  <a:lnTo>
                    <a:pt x="49" y="292"/>
                  </a:lnTo>
                  <a:lnTo>
                    <a:pt x="1" y="485"/>
                  </a:lnTo>
                  <a:lnTo>
                    <a:pt x="49" y="679"/>
                  </a:lnTo>
                  <a:lnTo>
                    <a:pt x="146" y="873"/>
                  </a:lnTo>
                  <a:lnTo>
                    <a:pt x="292" y="970"/>
                  </a:lnTo>
                  <a:lnTo>
                    <a:pt x="485" y="1018"/>
                  </a:lnTo>
                  <a:lnTo>
                    <a:pt x="728" y="970"/>
                  </a:lnTo>
                  <a:lnTo>
                    <a:pt x="873" y="873"/>
                  </a:lnTo>
                  <a:lnTo>
                    <a:pt x="970" y="679"/>
                  </a:lnTo>
                  <a:lnTo>
                    <a:pt x="1018" y="485"/>
                  </a:lnTo>
                  <a:lnTo>
                    <a:pt x="970" y="292"/>
                  </a:lnTo>
                  <a:lnTo>
                    <a:pt x="873" y="146"/>
                  </a:lnTo>
                  <a:lnTo>
                    <a:pt x="7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185;p71">
            <a:extLst>
              <a:ext uri="{FF2B5EF4-FFF2-40B4-BE49-F238E27FC236}">
                <a16:creationId xmlns:a16="http://schemas.microsoft.com/office/drawing/2014/main" id="{96C9A87F-449A-5F32-EF46-D7601D507439}"/>
              </a:ext>
            </a:extLst>
          </p:cNvPr>
          <p:cNvGrpSpPr/>
          <p:nvPr/>
        </p:nvGrpSpPr>
        <p:grpSpPr>
          <a:xfrm>
            <a:off x="4253437" y="1578471"/>
            <a:ext cx="532332" cy="583324"/>
            <a:chOff x="3966275" y="1999856"/>
            <a:chExt cx="392155" cy="392133"/>
          </a:xfrm>
        </p:grpSpPr>
        <p:sp>
          <p:nvSpPr>
            <p:cNvPr id="21" name="Google Shape;1186;p71">
              <a:extLst>
                <a:ext uri="{FF2B5EF4-FFF2-40B4-BE49-F238E27FC236}">
                  <a16:creationId xmlns:a16="http://schemas.microsoft.com/office/drawing/2014/main" id="{DE07427B-8F5E-ADE5-8D16-FD636307E1CB}"/>
                </a:ext>
              </a:extLst>
            </p:cNvPr>
            <p:cNvSpPr/>
            <p:nvPr/>
          </p:nvSpPr>
          <p:spPr>
            <a:xfrm>
              <a:off x="4019950" y="2091861"/>
              <a:ext cx="283720" cy="208123"/>
            </a:xfrm>
            <a:custGeom>
              <a:avLst/>
              <a:gdLst/>
              <a:ahLst/>
              <a:cxnLst/>
              <a:rect l="l" t="t" r="r" b="b"/>
              <a:pathLst>
                <a:path w="12554" h="9209" extrusionOk="0">
                  <a:moveTo>
                    <a:pt x="6301" y="1018"/>
                  </a:moveTo>
                  <a:lnTo>
                    <a:pt x="6737" y="1066"/>
                  </a:lnTo>
                  <a:lnTo>
                    <a:pt x="7173" y="1163"/>
                  </a:lnTo>
                  <a:lnTo>
                    <a:pt x="7610" y="1309"/>
                  </a:lnTo>
                  <a:lnTo>
                    <a:pt x="7997" y="1454"/>
                  </a:lnTo>
                  <a:lnTo>
                    <a:pt x="8434" y="1696"/>
                  </a:lnTo>
                  <a:lnTo>
                    <a:pt x="8821" y="1939"/>
                  </a:lnTo>
                  <a:lnTo>
                    <a:pt x="9548" y="2472"/>
                  </a:lnTo>
                  <a:lnTo>
                    <a:pt x="10178" y="3102"/>
                  </a:lnTo>
                  <a:lnTo>
                    <a:pt x="10711" y="3683"/>
                  </a:lnTo>
                  <a:lnTo>
                    <a:pt x="11148" y="4217"/>
                  </a:lnTo>
                  <a:lnTo>
                    <a:pt x="11438" y="4604"/>
                  </a:lnTo>
                  <a:lnTo>
                    <a:pt x="11148" y="5040"/>
                  </a:lnTo>
                  <a:lnTo>
                    <a:pt x="10711" y="5574"/>
                  </a:lnTo>
                  <a:lnTo>
                    <a:pt x="10178" y="6155"/>
                  </a:lnTo>
                  <a:lnTo>
                    <a:pt x="9548" y="6737"/>
                  </a:lnTo>
                  <a:lnTo>
                    <a:pt x="8821" y="7318"/>
                  </a:lnTo>
                  <a:lnTo>
                    <a:pt x="8434" y="7561"/>
                  </a:lnTo>
                  <a:lnTo>
                    <a:pt x="7997" y="7754"/>
                  </a:lnTo>
                  <a:lnTo>
                    <a:pt x="7610" y="7948"/>
                  </a:lnTo>
                  <a:lnTo>
                    <a:pt x="7173" y="8094"/>
                  </a:lnTo>
                  <a:lnTo>
                    <a:pt x="6737" y="8191"/>
                  </a:lnTo>
                  <a:lnTo>
                    <a:pt x="5816" y="8191"/>
                  </a:lnTo>
                  <a:lnTo>
                    <a:pt x="5380" y="8094"/>
                  </a:lnTo>
                  <a:lnTo>
                    <a:pt x="4944" y="7948"/>
                  </a:lnTo>
                  <a:lnTo>
                    <a:pt x="4556" y="7754"/>
                  </a:lnTo>
                  <a:lnTo>
                    <a:pt x="4169" y="7561"/>
                  </a:lnTo>
                  <a:lnTo>
                    <a:pt x="3781" y="7318"/>
                  </a:lnTo>
                  <a:lnTo>
                    <a:pt x="3054" y="6737"/>
                  </a:lnTo>
                  <a:lnTo>
                    <a:pt x="2424" y="6155"/>
                  </a:lnTo>
                  <a:lnTo>
                    <a:pt x="1842" y="5574"/>
                  </a:lnTo>
                  <a:lnTo>
                    <a:pt x="1455" y="5040"/>
                  </a:lnTo>
                  <a:lnTo>
                    <a:pt x="1115" y="4604"/>
                  </a:lnTo>
                  <a:lnTo>
                    <a:pt x="1455" y="4217"/>
                  </a:lnTo>
                  <a:lnTo>
                    <a:pt x="1842" y="3683"/>
                  </a:lnTo>
                  <a:lnTo>
                    <a:pt x="2424" y="3102"/>
                  </a:lnTo>
                  <a:lnTo>
                    <a:pt x="3054" y="2472"/>
                  </a:lnTo>
                  <a:lnTo>
                    <a:pt x="3781" y="1939"/>
                  </a:lnTo>
                  <a:lnTo>
                    <a:pt x="4169" y="1696"/>
                  </a:lnTo>
                  <a:lnTo>
                    <a:pt x="4556" y="1454"/>
                  </a:lnTo>
                  <a:lnTo>
                    <a:pt x="4944" y="1309"/>
                  </a:lnTo>
                  <a:lnTo>
                    <a:pt x="5380" y="1163"/>
                  </a:lnTo>
                  <a:lnTo>
                    <a:pt x="5816" y="1066"/>
                  </a:lnTo>
                  <a:lnTo>
                    <a:pt x="6301" y="1018"/>
                  </a:lnTo>
                  <a:close/>
                  <a:moveTo>
                    <a:pt x="6301" y="0"/>
                  </a:moveTo>
                  <a:lnTo>
                    <a:pt x="5671" y="49"/>
                  </a:lnTo>
                  <a:lnTo>
                    <a:pt x="5041" y="194"/>
                  </a:lnTo>
                  <a:lnTo>
                    <a:pt x="4459" y="388"/>
                  </a:lnTo>
                  <a:lnTo>
                    <a:pt x="3878" y="679"/>
                  </a:lnTo>
                  <a:lnTo>
                    <a:pt x="3345" y="969"/>
                  </a:lnTo>
                  <a:lnTo>
                    <a:pt x="2860" y="1357"/>
                  </a:lnTo>
                  <a:lnTo>
                    <a:pt x="2375" y="1696"/>
                  </a:lnTo>
                  <a:lnTo>
                    <a:pt x="1939" y="2133"/>
                  </a:lnTo>
                  <a:lnTo>
                    <a:pt x="1212" y="2908"/>
                  </a:lnTo>
                  <a:lnTo>
                    <a:pt x="631" y="3587"/>
                  </a:lnTo>
                  <a:lnTo>
                    <a:pt x="243" y="4120"/>
                  </a:lnTo>
                  <a:lnTo>
                    <a:pt x="98" y="4362"/>
                  </a:lnTo>
                  <a:lnTo>
                    <a:pt x="49" y="4459"/>
                  </a:lnTo>
                  <a:lnTo>
                    <a:pt x="1" y="4604"/>
                  </a:lnTo>
                  <a:lnTo>
                    <a:pt x="49" y="4750"/>
                  </a:lnTo>
                  <a:lnTo>
                    <a:pt x="98" y="4895"/>
                  </a:lnTo>
                  <a:lnTo>
                    <a:pt x="243" y="5137"/>
                  </a:lnTo>
                  <a:lnTo>
                    <a:pt x="631" y="5622"/>
                  </a:lnTo>
                  <a:lnTo>
                    <a:pt x="1212" y="6349"/>
                  </a:lnTo>
                  <a:lnTo>
                    <a:pt x="1939" y="7124"/>
                  </a:lnTo>
                  <a:lnTo>
                    <a:pt x="2375" y="7512"/>
                  </a:lnTo>
                  <a:lnTo>
                    <a:pt x="2860" y="7900"/>
                  </a:lnTo>
                  <a:lnTo>
                    <a:pt x="3345" y="8239"/>
                  </a:lnTo>
                  <a:lnTo>
                    <a:pt x="3878" y="8578"/>
                  </a:lnTo>
                  <a:lnTo>
                    <a:pt x="4459" y="8821"/>
                  </a:lnTo>
                  <a:lnTo>
                    <a:pt x="5041" y="9063"/>
                  </a:lnTo>
                  <a:lnTo>
                    <a:pt x="5671" y="9160"/>
                  </a:lnTo>
                  <a:lnTo>
                    <a:pt x="6301" y="9208"/>
                  </a:lnTo>
                  <a:lnTo>
                    <a:pt x="6931" y="9160"/>
                  </a:lnTo>
                  <a:lnTo>
                    <a:pt x="7513" y="9063"/>
                  </a:lnTo>
                  <a:lnTo>
                    <a:pt x="8094" y="8821"/>
                  </a:lnTo>
                  <a:lnTo>
                    <a:pt x="8676" y="8578"/>
                  </a:lnTo>
                  <a:lnTo>
                    <a:pt x="9209" y="8239"/>
                  </a:lnTo>
                  <a:lnTo>
                    <a:pt x="9694" y="7900"/>
                  </a:lnTo>
                  <a:lnTo>
                    <a:pt x="10178" y="7512"/>
                  </a:lnTo>
                  <a:lnTo>
                    <a:pt x="10614" y="7124"/>
                  </a:lnTo>
                  <a:lnTo>
                    <a:pt x="11341" y="6349"/>
                  </a:lnTo>
                  <a:lnTo>
                    <a:pt x="11923" y="5622"/>
                  </a:lnTo>
                  <a:lnTo>
                    <a:pt x="12311" y="5137"/>
                  </a:lnTo>
                  <a:lnTo>
                    <a:pt x="12456" y="4895"/>
                  </a:lnTo>
                  <a:lnTo>
                    <a:pt x="12505" y="4750"/>
                  </a:lnTo>
                  <a:lnTo>
                    <a:pt x="12553" y="4604"/>
                  </a:lnTo>
                  <a:lnTo>
                    <a:pt x="12505" y="4459"/>
                  </a:lnTo>
                  <a:lnTo>
                    <a:pt x="12456" y="4362"/>
                  </a:lnTo>
                  <a:lnTo>
                    <a:pt x="12311" y="4120"/>
                  </a:lnTo>
                  <a:lnTo>
                    <a:pt x="11923" y="3587"/>
                  </a:lnTo>
                  <a:lnTo>
                    <a:pt x="11341" y="2908"/>
                  </a:lnTo>
                  <a:lnTo>
                    <a:pt x="10614" y="2133"/>
                  </a:lnTo>
                  <a:lnTo>
                    <a:pt x="10178" y="1696"/>
                  </a:lnTo>
                  <a:lnTo>
                    <a:pt x="9694" y="1357"/>
                  </a:lnTo>
                  <a:lnTo>
                    <a:pt x="9209" y="969"/>
                  </a:lnTo>
                  <a:lnTo>
                    <a:pt x="8676" y="679"/>
                  </a:lnTo>
                  <a:lnTo>
                    <a:pt x="8094" y="388"/>
                  </a:lnTo>
                  <a:lnTo>
                    <a:pt x="7513" y="194"/>
                  </a:lnTo>
                  <a:lnTo>
                    <a:pt x="6931" y="49"/>
                  </a:lnTo>
                  <a:lnTo>
                    <a:pt x="6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187;p71">
              <a:extLst>
                <a:ext uri="{FF2B5EF4-FFF2-40B4-BE49-F238E27FC236}">
                  <a16:creationId xmlns:a16="http://schemas.microsoft.com/office/drawing/2014/main" id="{F016D7C0-2F9A-6C98-BD96-D5E42D88A61D}"/>
                </a:ext>
              </a:extLst>
            </p:cNvPr>
            <p:cNvSpPr/>
            <p:nvPr/>
          </p:nvSpPr>
          <p:spPr>
            <a:xfrm>
              <a:off x="4103186" y="2136767"/>
              <a:ext cx="117226" cy="118311"/>
            </a:xfrm>
            <a:custGeom>
              <a:avLst/>
              <a:gdLst/>
              <a:ahLst/>
              <a:cxnLst/>
              <a:rect l="l" t="t" r="r" b="b"/>
              <a:pathLst>
                <a:path w="5187" h="5235" extrusionOk="0">
                  <a:moveTo>
                    <a:pt x="2618" y="1018"/>
                  </a:moveTo>
                  <a:lnTo>
                    <a:pt x="2909" y="1066"/>
                  </a:lnTo>
                  <a:lnTo>
                    <a:pt x="3200" y="1163"/>
                  </a:lnTo>
                  <a:lnTo>
                    <a:pt x="3490" y="1309"/>
                  </a:lnTo>
                  <a:lnTo>
                    <a:pt x="3733" y="1503"/>
                  </a:lnTo>
                  <a:lnTo>
                    <a:pt x="3927" y="1745"/>
                  </a:lnTo>
                  <a:lnTo>
                    <a:pt x="4072" y="2036"/>
                  </a:lnTo>
                  <a:lnTo>
                    <a:pt x="4169" y="2326"/>
                  </a:lnTo>
                  <a:lnTo>
                    <a:pt x="4169" y="2617"/>
                  </a:lnTo>
                  <a:lnTo>
                    <a:pt x="4169" y="2957"/>
                  </a:lnTo>
                  <a:lnTo>
                    <a:pt x="4072" y="3247"/>
                  </a:lnTo>
                  <a:lnTo>
                    <a:pt x="3927" y="3538"/>
                  </a:lnTo>
                  <a:lnTo>
                    <a:pt x="3733" y="3780"/>
                  </a:lnTo>
                  <a:lnTo>
                    <a:pt x="3490" y="3974"/>
                  </a:lnTo>
                  <a:lnTo>
                    <a:pt x="3200" y="4120"/>
                  </a:lnTo>
                  <a:lnTo>
                    <a:pt x="2909" y="4168"/>
                  </a:lnTo>
                  <a:lnTo>
                    <a:pt x="2618" y="4217"/>
                  </a:lnTo>
                  <a:lnTo>
                    <a:pt x="2279" y="4168"/>
                  </a:lnTo>
                  <a:lnTo>
                    <a:pt x="1988" y="4120"/>
                  </a:lnTo>
                  <a:lnTo>
                    <a:pt x="1697" y="3974"/>
                  </a:lnTo>
                  <a:lnTo>
                    <a:pt x="1455" y="3780"/>
                  </a:lnTo>
                  <a:lnTo>
                    <a:pt x="1261" y="3538"/>
                  </a:lnTo>
                  <a:lnTo>
                    <a:pt x="1116" y="3247"/>
                  </a:lnTo>
                  <a:lnTo>
                    <a:pt x="1019" y="2957"/>
                  </a:lnTo>
                  <a:lnTo>
                    <a:pt x="1019" y="2617"/>
                  </a:lnTo>
                  <a:lnTo>
                    <a:pt x="1019" y="2326"/>
                  </a:lnTo>
                  <a:lnTo>
                    <a:pt x="1116" y="2036"/>
                  </a:lnTo>
                  <a:lnTo>
                    <a:pt x="1261" y="1745"/>
                  </a:lnTo>
                  <a:lnTo>
                    <a:pt x="1455" y="1503"/>
                  </a:lnTo>
                  <a:lnTo>
                    <a:pt x="1697" y="1309"/>
                  </a:lnTo>
                  <a:lnTo>
                    <a:pt x="1988" y="1163"/>
                  </a:lnTo>
                  <a:lnTo>
                    <a:pt x="2279" y="1066"/>
                  </a:lnTo>
                  <a:lnTo>
                    <a:pt x="2618" y="1018"/>
                  </a:lnTo>
                  <a:close/>
                  <a:moveTo>
                    <a:pt x="2618" y="0"/>
                  </a:moveTo>
                  <a:lnTo>
                    <a:pt x="2085" y="97"/>
                  </a:lnTo>
                  <a:lnTo>
                    <a:pt x="1600" y="242"/>
                  </a:lnTo>
                  <a:lnTo>
                    <a:pt x="1164" y="485"/>
                  </a:lnTo>
                  <a:lnTo>
                    <a:pt x="776" y="776"/>
                  </a:lnTo>
                  <a:lnTo>
                    <a:pt x="437" y="1163"/>
                  </a:lnTo>
                  <a:lnTo>
                    <a:pt x="195" y="1600"/>
                  </a:lnTo>
                  <a:lnTo>
                    <a:pt x="49" y="2084"/>
                  </a:lnTo>
                  <a:lnTo>
                    <a:pt x="1" y="2617"/>
                  </a:lnTo>
                  <a:lnTo>
                    <a:pt x="49" y="3150"/>
                  </a:lnTo>
                  <a:lnTo>
                    <a:pt x="195" y="3635"/>
                  </a:lnTo>
                  <a:lnTo>
                    <a:pt x="437" y="4071"/>
                  </a:lnTo>
                  <a:lnTo>
                    <a:pt x="776" y="4459"/>
                  </a:lnTo>
                  <a:lnTo>
                    <a:pt x="1164" y="4798"/>
                  </a:lnTo>
                  <a:lnTo>
                    <a:pt x="1600" y="5041"/>
                  </a:lnTo>
                  <a:lnTo>
                    <a:pt x="2085" y="5186"/>
                  </a:lnTo>
                  <a:lnTo>
                    <a:pt x="2618" y="5234"/>
                  </a:lnTo>
                  <a:lnTo>
                    <a:pt x="3103" y="5186"/>
                  </a:lnTo>
                  <a:lnTo>
                    <a:pt x="3636" y="5041"/>
                  </a:lnTo>
                  <a:lnTo>
                    <a:pt x="4072" y="4798"/>
                  </a:lnTo>
                  <a:lnTo>
                    <a:pt x="4460" y="4459"/>
                  </a:lnTo>
                  <a:lnTo>
                    <a:pt x="4751" y="4071"/>
                  </a:lnTo>
                  <a:lnTo>
                    <a:pt x="4993" y="3635"/>
                  </a:lnTo>
                  <a:lnTo>
                    <a:pt x="5138" y="3150"/>
                  </a:lnTo>
                  <a:lnTo>
                    <a:pt x="5187" y="2617"/>
                  </a:lnTo>
                  <a:lnTo>
                    <a:pt x="5138" y="2084"/>
                  </a:lnTo>
                  <a:lnTo>
                    <a:pt x="4993" y="1600"/>
                  </a:lnTo>
                  <a:lnTo>
                    <a:pt x="4751" y="1163"/>
                  </a:lnTo>
                  <a:lnTo>
                    <a:pt x="4460" y="776"/>
                  </a:lnTo>
                  <a:lnTo>
                    <a:pt x="4072" y="485"/>
                  </a:lnTo>
                  <a:lnTo>
                    <a:pt x="3636" y="242"/>
                  </a:lnTo>
                  <a:lnTo>
                    <a:pt x="3103" y="97"/>
                  </a:lnTo>
                  <a:lnTo>
                    <a:pt x="2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88;p71">
              <a:extLst>
                <a:ext uri="{FF2B5EF4-FFF2-40B4-BE49-F238E27FC236}">
                  <a16:creationId xmlns:a16="http://schemas.microsoft.com/office/drawing/2014/main" id="{FDD0BD66-6B87-4EE3-397A-185318D43A2E}"/>
                </a:ext>
              </a:extLst>
            </p:cNvPr>
            <p:cNvSpPr/>
            <p:nvPr/>
          </p:nvSpPr>
          <p:spPr>
            <a:xfrm>
              <a:off x="4228051" y="2045847"/>
              <a:ext cx="130379" cy="46036"/>
            </a:xfrm>
            <a:custGeom>
              <a:avLst/>
              <a:gdLst/>
              <a:ahLst/>
              <a:cxnLst/>
              <a:rect l="l" t="t" r="r" b="b"/>
              <a:pathLst>
                <a:path w="5769" h="2037" extrusionOk="0">
                  <a:moveTo>
                    <a:pt x="1503" y="1"/>
                  </a:moveTo>
                  <a:lnTo>
                    <a:pt x="1310" y="49"/>
                  </a:lnTo>
                  <a:lnTo>
                    <a:pt x="1164" y="146"/>
                  </a:lnTo>
                  <a:lnTo>
                    <a:pt x="146" y="1164"/>
                  </a:lnTo>
                  <a:lnTo>
                    <a:pt x="1" y="1358"/>
                  </a:lnTo>
                  <a:lnTo>
                    <a:pt x="1" y="1551"/>
                  </a:lnTo>
                  <a:lnTo>
                    <a:pt x="1" y="1745"/>
                  </a:lnTo>
                  <a:lnTo>
                    <a:pt x="146" y="1891"/>
                  </a:lnTo>
                  <a:lnTo>
                    <a:pt x="292" y="1988"/>
                  </a:lnTo>
                  <a:lnTo>
                    <a:pt x="486" y="2036"/>
                  </a:lnTo>
                  <a:lnTo>
                    <a:pt x="679" y="1988"/>
                  </a:lnTo>
                  <a:lnTo>
                    <a:pt x="873" y="1891"/>
                  </a:lnTo>
                  <a:lnTo>
                    <a:pt x="1697" y="1018"/>
                  </a:lnTo>
                  <a:lnTo>
                    <a:pt x="5235" y="1018"/>
                  </a:lnTo>
                  <a:lnTo>
                    <a:pt x="5429" y="970"/>
                  </a:lnTo>
                  <a:lnTo>
                    <a:pt x="5574" y="873"/>
                  </a:lnTo>
                  <a:lnTo>
                    <a:pt x="5720" y="728"/>
                  </a:lnTo>
                  <a:lnTo>
                    <a:pt x="5768" y="534"/>
                  </a:lnTo>
                  <a:lnTo>
                    <a:pt x="5720" y="340"/>
                  </a:lnTo>
                  <a:lnTo>
                    <a:pt x="5574" y="146"/>
                  </a:lnTo>
                  <a:lnTo>
                    <a:pt x="5429" y="49"/>
                  </a:lnTo>
                  <a:lnTo>
                    <a:pt x="5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9;p71">
              <a:extLst>
                <a:ext uri="{FF2B5EF4-FFF2-40B4-BE49-F238E27FC236}">
                  <a16:creationId xmlns:a16="http://schemas.microsoft.com/office/drawing/2014/main" id="{19FBBAC6-5CE9-63AE-CC2B-CCFEEF2E4AD6}"/>
                </a:ext>
              </a:extLst>
            </p:cNvPr>
            <p:cNvSpPr/>
            <p:nvPr/>
          </p:nvSpPr>
          <p:spPr>
            <a:xfrm>
              <a:off x="4251057" y="1999856"/>
              <a:ext cx="107373" cy="23007"/>
            </a:xfrm>
            <a:custGeom>
              <a:avLst/>
              <a:gdLst/>
              <a:ahLst/>
              <a:cxnLst/>
              <a:rect l="l" t="t" r="r" b="b"/>
              <a:pathLst>
                <a:path w="4751" h="1018" extrusionOk="0">
                  <a:moveTo>
                    <a:pt x="485" y="0"/>
                  </a:moveTo>
                  <a:lnTo>
                    <a:pt x="292" y="49"/>
                  </a:lnTo>
                  <a:lnTo>
                    <a:pt x="146" y="145"/>
                  </a:lnTo>
                  <a:lnTo>
                    <a:pt x="49" y="339"/>
                  </a:lnTo>
                  <a:lnTo>
                    <a:pt x="1" y="533"/>
                  </a:lnTo>
                  <a:lnTo>
                    <a:pt x="49" y="727"/>
                  </a:lnTo>
                  <a:lnTo>
                    <a:pt x="146" y="872"/>
                  </a:lnTo>
                  <a:lnTo>
                    <a:pt x="292" y="1018"/>
                  </a:lnTo>
                  <a:lnTo>
                    <a:pt x="4411" y="1018"/>
                  </a:lnTo>
                  <a:lnTo>
                    <a:pt x="4556" y="872"/>
                  </a:lnTo>
                  <a:lnTo>
                    <a:pt x="4702" y="727"/>
                  </a:lnTo>
                  <a:lnTo>
                    <a:pt x="4750" y="533"/>
                  </a:lnTo>
                  <a:lnTo>
                    <a:pt x="4702" y="339"/>
                  </a:lnTo>
                  <a:lnTo>
                    <a:pt x="4556" y="145"/>
                  </a:lnTo>
                  <a:lnTo>
                    <a:pt x="4411" y="49"/>
                  </a:lnTo>
                  <a:lnTo>
                    <a:pt x="42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0;p71">
              <a:extLst>
                <a:ext uri="{FF2B5EF4-FFF2-40B4-BE49-F238E27FC236}">
                  <a16:creationId xmlns:a16="http://schemas.microsoft.com/office/drawing/2014/main" id="{19E98BCA-0BEA-C227-89EE-8B83DD2D2263}"/>
                </a:ext>
              </a:extLst>
            </p:cNvPr>
            <p:cNvSpPr/>
            <p:nvPr/>
          </p:nvSpPr>
          <p:spPr>
            <a:xfrm>
              <a:off x="3966275" y="2045847"/>
              <a:ext cx="130379" cy="46036"/>
            </a:xfrm>
            <a:custGeom>
              <a:avLst/>
              <a:gdLst/>
              <a:ahLst/>
              <a:cxnLst/>
              <a:rect l="l" t="t" r="r" b="b"/>
              <a:pathLst>
                <a:path w="5769" h="2037" extrusionOk="0">
                  <a:moveTo>
                    <a:pt x="485" y="1"/>
                  </a:moveTo>
                  <a:lnTo>
                    <a:pt x="292" y="49"/>
                  </a:lnTo>
                  <a:lnTo>
                    <a:pt x="146" y="146"/>
                  </a:lnTo>
                  <a:lnTo>
                    <a:pt x="49" y="340"/>
                  </a:lnTo>
                  <a:lnTo>
                    <a:pt x="1" y="534"/>
                  </a:lnTo>
                  <a:lnTo>
                    <a:pt x="49" y="728"/>
                  </a:lnTo>
                  <a:lnTo>
                    <a:pt x="146" y="873"/>
                  </a:lnTo>
                  <a:lnTo>
                    <a:pt x="292" y="970"/>
                  </a:lnTo>
                  <a:lnTo>
                    <a:pt x="485" y="1018"/>
                  </a:lnTo>
                  <a:lnTo>
                    <a:pt x="4023" y="1018"/>
                  </a:lnTo>
                  <a:lnTo>
                    <a:pt x="4896" y="1891"/>
                  </a:lnTo>
                  <a:lnTo>
                    <a:pt x="5041" y="1988"/>
                  </a:lnTo>
                  <a:lnTo>
                    <a:pt x="5235" y="2036"/>
                  </a:lnTo>
                  <a:lnTo>
                    <a:pt x="5429" y="1988"/>
                  </a:lnTo>
                  <a:lnTo>
                    <a:pt x="5574" y="1891"/>
                  </a:lnTo>
                  <a:lnTo>
                    <a:pt x="5720" y="1745"/>
                  </a:lnTo>
                  <a:lnTo>
                    <a:pt x="5768" y="1551"/>
                  </a:lnTo>
                  <a:lnTo>
                    <a:pt x="5720" y="1358"/>
                  </a:lnTo>
                  <a:lnTo>
                    <a:pt x="5574" y="1164"/>
                  </a:lnTo>
                  <a:lnTo>
                    <a:pt x="4605" y="146"/>
                  </a:lnTo>
                  <a:lnTo>
                    <a:pt x="4411" y="49"/>
                  </a:lnTo>
                  <a:lnTo>
                    <a:pt x="4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1;p71">
              <a:extLst>
                <a:ext uri="{FF2B5EF4-FFF2-40B4-BE49-F238E27FC236}">
                  <a16:creationId xmlns:a16="http://schemas.microsoft.com/office/drawing/2014/main" id="{6851AFDA-F119-A64D-6B1B-73F7D9A52EDB}"/>
                </a:ext>
              </a:extLst>
            </p:cNvPr>
            <p:cNvSpPr/>
            <p:nvPr/>
          </p:nvSpPr>
          <p:spPr>
            <a:xfrm>
              <a:off x="3966275" y="1999856"/>
              <a:ext cx="107373" cy="23007"/>
            </a:xfrm>
            <a:custGeom>
              <a:avLst/>
              <a:gdLst/>
              <a:ahLst/>
              <a:cxnLst/>
              <a:rect l="l" t="t" r="r" b="b"/>
              <a:pathLst>
                <a:path w="4751" h="1018" extrusionOk="0">
                  <a:moveTo>
                    <a:pt x="485" y="0"/>
                  </a:moveTo>
                  <a:lnTo>
                    <a:pt x="292" y="49"/>
                  </a:lnTo>
                  <a:lnTo>
                    <a:pt x="146" y="145"/>
                  </a:lnTo>
                  <a:lnTo>
                    <a:pt x="49" y="339"/>
                  </a:lnTo>
                  <a:lnTo>
                    <a:pt x="1" y="533"/>
                  </a:lnTo>
                  <a:lnTo>
                    <a:pt x="49" y="727"/>
                  </a:lnTo>
                  <a:lnTo>
                    <a:pt x="146" y="872"/>
                  </a:lnTo>
                  <a:lnTo>
                    <a:pt x="292" y="1018"/>
                  </a:lnTo>
                  <a:lnTo>
                    <a:pt x="4411" y="1018"/>
                  </a:lnTo>
                  <a:lnTo>
                    <a:pt x="4557" y="872"/>
                  </a:lnTo>
                  <a:lnTo>
                    <a:pt x="4702" y="727"/>
                  </a:lnTo>
                  <a:lnTo>
                    <a:pt x="4750" y="533"/>
                  </a:lnTo>
                  <a:lnTo>
                    <a:pt x="4702" y="339"/>
                  </a:lnTo>
                  <a:lnTo>
                    <a:pt x="4557" y="145"/>
                  </a:lnTo>
                  <a:lnTo>
                    <a:pt x="4411" y="49"/>
                  </a:lnTo>
                  <a:lnTo>
                    <a:pt x="42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92;p71">
              <a:extLst>
                <a:ext uri="{FF2B5EF4-FFF2-40B4-BE49-F238E27FC236}">
                  <a16:creationId xmlns:a16="http://schemas.microsoft.com/office/drawing/2014/main" id="{4F675744-7069-B1DE-A112-5C0EFB6249CF}"/>
                </a:ext>
              </a:extLst>
            </p:cNvPr>
            <p:cNvSpPr/>
            <p:nvPr/>
          </p:nvSpPr>
          <p:spPr>
            <a:xfrm>
              <a:off x="4228051" y="2301046"/>
              <a:ext cx="130379" cy="44929"/>
            </a:xfrm>
            <a:custGeom>
              <a:avLst/>
              <a:gdLst/>
              <a:ahLst/>
              <a:cxnLst/>
              <a:rect l="l" t="t" r="r" b="b"/>
              <a:pathLst>
                <a:path w="5769" h="1988" extrusionOk="0">
                  <a:moveTo>
                    <a:pt x="292" y="1"/>
                  </a:moveTo>
                  <a:lnTo>
                    <a:pt x="146" y="146"/>
                  </a:lnTo>
                  <a:lnTo>
                    <a:pt x="1" y="292"/>
                  </a:lnTo>
                  <a:lnTo>
                    <a:pt x="1" y="486"/>
                  </a:lnTo>
                  <a:lnTo>
                    <a:pt x="1" y="679"/>
                  </a:lnTo>
                  <a:lnTo>
                    <a:pt x="146" y="825"/>
                  </a:lnTo>
                  <a:lnTo>
                    <a:pt x="1164" y="1843"/>
                  </a:lnTo>
                  <a:lnTo>
                    <a:pt x="1310" y="1988"/>
                  </a:lnTo>
                  <a:lnTo>
                    <a:pt x="5429" y="1988"/>
                  </a:lnTo>
                  <a:lnTo>
                    <a:pt x="5574" y="1843"/>
                  </a:lnTo>
                  <a:lnTo>
                    <a:pt x="5720" y="1697"/>
                  </a:lnTo>
                  <a:lnTo>
                    <a:pt x="5768" y="1503"/>
                  </a:lnTo>
                  <a:lnTo>
                    <a:pt x="5720" y="1309"/>
                  </a:lnTo>
                  <a:lnTo>
                    <a:pt x="5574" y="1116"/>
                  </a:lnTo>
                  <a:lnTo>
                    <a:pt x="5429" y="1019"/>
                  </a:lnTo>
                  <a:lnTo>
                    <a:pt x="5235" y="970"/>
                  </a:lnTo>
                  <a:lnTo>
                    <a:pt x="1697" y="970"/>
                  </a:lnTo>
                  <a:lnTo>
                    <a:pt x="873" y="14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3;p71">
              <a:extLst>
                <a:ext uri="{FF2B5EF4-FFF2-40B4-BE49-F238E27FC236}">
                  <a16:creationId xmlns:a16="http://schemas.microsoft.com/office/drawing/2014/main" id="{FF680839-978F-5029-3C7C-E0AE2254133B}"/>
                </a:ext>
              </a:extLst>
            </p:cNvPr>
            <p:cNvSpPr/>
            <p:nvPr/>
          </p:nvSpPr>
          <p:spPr>
            <a:xfrm>
              <a:off x="4251057" y="2368959"/>
              <a:ext cx="107373" cy="23029"/>
            </a:xfrm>
            <a:custGeom>
              <a:avLst/>
              <a:gdLst/>
              <a:ahLst/>
              <a:cxnLst/>
              <a:rect l="l" t="t" r="r" b="b"/>
              <a:pathLst>
                <a:path w="4751" h="1019" extrusionOk="0">
                  <a:moveTo>
                    <a:pt x="485" y="1"/>
                  </a:moveTo>
                  <a:lnTo>
                    <a:pt x="292" y="49"/>
                  </a:lnTo>
                  <a:lnTo>
                    <a:pt x="146" y="146"/>
                  </a:lnTo>
                  <a:lnTo>
                    <a:pt x="49" y="340"/>
                  </a:lnTo>
                  <a:lnTo>
                    <a:pt x="1" y="534"/>
                  </a:lnTo>
                  <a:lnTo>
                    <a:pt x="49" y="728"/>
                  </a:lnTo>
                  <a:lnTo>
                    <a:pt x="146" y="873"/>
                  </a:lnTo>
                  <a:lnTo>
                    <a:pt x="292" y="970"/>
                  </a:lnTo>
                  <a:lnTo>
                    <a:pt x="485" y="1018"/>
                  </a:lnTo>
                  <a:lnTo>
                    <a:pt x="4217" y="1018"/>
                  </a:lnTo>
                  <a:lnTo>
                    <a:pt x="4411" y="970"/>
                  </a:lnTo>
                  <a:lnTo>
                    <a:pt x="4556" y="873"/>
                  </a:lnTo>
                  <a:lnTo>
                    <a:pt x="4702" y="728"/>
                  </a:lnTo>
                  <a:lnTo>
                    <a:pt x="4750" y="534"/>
                  </a:lnTo>
                  <a:lnTo>
                    <a:pt x="4702" y="340"/>
                  </a:lnTo>
                  <a:lnTo>
                    <a:pt x="4556" y="146"/>
                  </a:lnTo>
                  <a:lnTo>
                    <a:pt x="4411" y="49"/>
                  </a:lnTo>
                  <a:lnTo>
                    <a:pt x="4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4;p71">
              <a:extLst>
                <a:ext uri="{FF2B5EF4-FFF2-40B4-BE49-F238E27FC236}">
                  <a16:creationId xmlns:a16="http://schemas.microsoft.com/office/drawing/2014/main" id="{C8F52146-C159-D5CA-E415-FAFD04799AF4}"/>
                </a:ext>
              </a:extLst>
            </p:cNvPr>
            <p:cNvSpPr/>
            <p:nvPr/>
          </p:nvSpPr>
          <p:spPr>
            <a:xfrm>
              <a:off x="3966275" y="2301046"/>
              <a:ext cx="130379" cy="44929"/>
            </a:xfrm>
            <a:custGeom>
              <a:avLst/>
              <a:gdLst/>
              <a:ahLst/>
              <a:cxnLst/>
              <a:rect l="l" t="t" r="r" b="b"/>
              <a:pathLst>
                <a:path w="5769" h="1988" extrusionOk="0">
                  <a:moveTo>
                    <a:pt x="5041" y="1"/>
                  </a:moveTo>
                  <a:lnTo>
                    <a:pt x="4896" y="146"/>
                  </a:lnTo>
                  <a:lnTo>
                    <a:pt x="4023" y="970"/>
                  </a:lnTo>
                  <a:lnTo>
                    <a:pt x="485" y="970"/>
                  </a:lnTo>
                  <a:lnTo>
                    <a:pt x="292" y="1019"/>
                  </a:lnTo>
                  <a:lnTo>
                    <a:pt x="146" y="1116"/>
                  </a:lnTo>
                  <a:lnTo>
                    <a:pt x="49" y="1309"/>
                  </a:lnTo>
                  <a:lnTo>
                    <a:pt x="1" y="1503"/>
                  </a:lnTo>
                  <a:lnTo>
                    <a:pt x="49" y="1697"/>
                  </a:lnTo>
                  <a:lnTo>
                    <a:pt x="146" y="1843"/>
                  </a:lnTo>
                  <a:lnTo>
                    <a:pt x="292" y="1988"/>
                  </a:lnTo>
                  <a:lnTo>
                    <a:pt x="4411" y="1988"/>
                  </a:lnTo>
                  <a:lnTo>
                    <a:pt x="4605" y="1843"/>
                  </a:lnTo>
                  <a:lnTo>
                    <a:pt x="5574" y="825"/>
                  </a:lnTo>
                  <a:lnTo>
                    <a:pt x="5720" y="679"/>
                  </a:lnTo>
                  <a:lnTo>
                    <a:pt x="5768" y="486"/>
                  </a:lnTo>
                  <a:lnTo>
                    <a:pt x="5720" y="292"/>
                  </a:lnTo>
                  <a:lnTo>
                    <a:pt x="5574" y="146"/>
                  </a:lnTo>
                  <a:lnTo>
                    <a:pt x="5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5;p71">
              <a:extLst>
                <a:ext uri="{FF2B5EF4-FFF2-40B4-BE49-F238E27FC236}">
                  <a16:creationId xmlns:a16="http://schemas.microsoft.com/office/drawing/2014/main" id="{14C5B353-2881-9F34-1ECF-ADF294384E7E}"/>
                </a:ext>
              </a:extLst>
            </p:cNvPr>
            <p:cNvSpPr/>
            <p:nvPr/>
          </p:nvSpPr>
          <p:spPr>
            <a:xfrm>
              <a:off x="3966275" y="2368959"/>
              <a:ext cx="107373" cy="23029"/>
            </a:xfrm>
            <a:custGeom>
              <a:avLst/>
              <a:gdLst/>
              <a:ahLst/>
              <a:cxnLst/>
              <a:rect l="l" t="t" r="r" b="b"/>
              <a:pathLst>
                <a:path w="4751" h="1019" extrusionOk="0">
                  <a:moveTo>
                    <a:pt x="485" y="1"/>
                  </a:moveTo>
                  <a:lnTo>
                    <a:pt x="292" y="49"/>
                  </a:lnTo>
                  <a:lnTo>
                    <a:pt x="146" y="146"/>
                  </a:lnTo>
                  <a:lnTo>
                    <a:pt x="49" y="340"/>
                  </a:lnTo>
                  <a:lnTo>
                    <a:pt x="1" y="534"/>
                  </a:lnTo>
                  <a:lnTo>
                    <a:pt x="49" y="728"/>
                  </a:lnTo>
                  <a:lnTo>
                    <a:pt x="146" y="873"/>
                  </a:lnTo>
                  <a:lnTo>
                    <a:pt x="292" y="970"/>
                  </a:lnTo>
                  <a:lnTo>
                    <a:pt x="485" y="1018"/>
                  </a:lnTo>
                  <a:lnTo>
                    <a:pt x="4217" y="1018"/>
                  </a:lnTo>
                  <a:lnTo>
                    <a:pt x="4411" y="970"/>
                  </a:lnTo>
                  <a:lnTo>
                    <a:pt x="4557" y="873"/>
                  </a:lnTo>
                  <a:lnTo>
                    <a:pt x="4702" y="728"/>
                  </a:lnTo>
                  <a:lnTo>
                    <a:pt x="4750" y="534"/>
                  </a:lnTo>
                  <a:lnTo>
                    <a:pt x="4702" y="340"/>
                  </a:lnTo>
                  <a:lnTo>
                    <a:pt x="4557" y="146"/>
                  </a:lnTo>
                  <a:lnTo>
                    <a:pt x="4411" y="49"/>
                  </a:lnTo>
                  <a:lnTo>
                    <a:pt x="4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8466AE94-A61C-5DA3-A923-5CFA4E0CE671}"/>
              </a:ext>
            </a:extLst>
          </p:cNvPr>
          <p:cNvSpPr txBox="1"/>
          <p:nvPr/>
        </p:nvSpPr>
        <p:spPr>
          <a:xfrm>
            <a:off x="1491916" y="3726943"/>
            <a:ext cx="6924650" cy="523220"/>
          </a:xfrm>
          <a:prstGeom prst="rect">
            <a:avLst/>
          </a:prstGeom>
          <a:noFill/>
        </p:spPr>
        <p:txBody>
          <a:bodyPr wrap="square" rtlCol="0">
            <a:spAutoFit/>
          </a:bodyPr>
          <a:lstStyle/>
          <a:p>
            <a:r>
              <a:rPr lang="vi-VN" dirty="0">
                <a:latin typeface="Calibri" panose="020F0502020204030204" pitchFamily="34" charset="0"/>
                <a:ea typeface="Calibri" panose="020F0502020204030204" pitchFamily="34" charset="0"/>
                <a:cs typeface="Calibri" panose="020F0502020204030204" pitchFamily="34" charset="0"/>
              </a:rPr>
              <a:t>Công cụ</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dự đoán giá chuyển nhượng của các</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cầu thủ là một giải pháp hữu ích</a:t>
            </a:r>
            <a:r>
              <a:rPr lang="en-US" dirty="0">
                <a:latin typeface="Calibri" panose="020F0502020204030204" pitchFamily="34" charset="0"/>
                <a:ea typeface="Calibri" panose="020F0502020204030204" pitchFamily="34" charset="0"/>
                <a:cs typeface="Calibri" panose="020F0502020204030204" pitchFamily="34" charset="0"/>
              </a:rPr>
              <a:t> h</a:t>
            </a:r>
            <a:r>
              <a:rPr lang="vi-VN" dirty="0">
                <a:latin typeface="Calibri" panose="020F0502020204030204" pitchFamily="34" charset="0"/>
                <a:ea typeface="Calibri" panose="020F0502020204030204" pitchFamily="34" charset="0"/>
                <a:cs typeface="Calibri" panose="020F0502020204030204" pitchFamily="34" charset="0"/>
              </a:rPr>
              <a:t>ỗ trợ việc lựa chọn và ra quyết định</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đúng</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đắn</a:t>
            </a:r>
          </a:p>
        </p:txBody>
      </p:sp>
      <p:sp>
        <p:nvSpPr>
          <p:cNvPr id="33" name="Arrow: Right 32">
            <a:extLst>
              <a:ext uri="{FF2B5EF4-FFF2-40B4-BE49-F238E27FC236}">
                <a16:creationId xmlns:a16="http://schemas.microsoft.com/office/drawing/2014/main" id="{F696E551-6C39-8267-A9C1-78D272B1887B}"/>
              </a:ext>
            </a:extLst>
          </p:cNvPr>
          <p:cNvSpPr/>
          <p:nvPr/>
        </p:nvSpPr>
        <p:spPr>
          <a:xfrm>
            <a:off x="899160" y="3886200"/>
            <a:ext cx="592756" cy="259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04085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660526" y="117923"/>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tx1">
                    <a:lumMod val="50000"/>
                  </a:schemeClr>
                </a:solidFill>
                <a:latin typeface="Bahnschrift SemiBold SemiConden" panose="020B0502040204020203" pitchFamily="34" charset="0"/>
              </a:rPr>
              <a:t>Tổng quan về lý thuyết</a:t>
            </a:r>
            <a:endParaRPr sz="3600" dirty="0">
              <a:solidFill>
                <a:schemeClr val="tx1">
                  <a:lumMod val="50000"/>
                </a:schemeClr>
              </a:solidFill>
              <a:latin typeface="Bahnschrift SemiBold SemiConden" panose="020B0502040204020203" pitchFamily="34" charset="0"/>
            </a:endParaRPr>
          </a:p>
        </p:txBody>
      </p:sp>
      <p:sp>
        <p:nvSpPr>
          <p:cNvPr id="457" name="Google Shape;457;p41"/>
          <p:cNvSpPr txBox="1">
            <a:spLocks noGrp="1"/>
          </p:cNvSpPr>
          <p:nvPr>
            <p:ph type="subTitle" idx="2"/>
          </p:nvPr>
        </p:nvSpPr>
        <p:spPr>
          <a:xfrm>
            <a:off x="660526" y="690623"/>
            <a:ext cx="3713353" cy="400329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Học máy là một lĩnh vực trong trí tuệ nhân tạo (AI) tập trung vào việc phát triển thuật toán để máy tính có thể học từ dữ liệu, có thể ứng dụng trên cả dữ liệu cấu trúc và phi cấu trúc.</a:t>
            </a:r>
            <a:endPar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0" lvl="0" indent="0" algn="just" rtl="0">
              <a:lnSpc>
                <a:spcPct val="150000"/>
              </a:lnSpc>
              <a:spcBef>
                <a:spcPts val="0"/>
              </a:spcBef>
              <a:spcAft>
                <a:spcPts val="0"/>
              </a:spcAft>
              <a:buNone/>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Học máy</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chia </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thành</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3 </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loại</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chính</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p>
          <a:p>
            <a:pPr marL="285750" lvl="0" indent="-285750" algn="just" rtl="0">
              <a:lnSpc>
                <a:spcPct val="150000"/>
              </a:lnSpc>
              <a:spcBef>
                <a:spcPts val="0"/>
              </a:spcBef>
              <a:spcAft>
                <a:spcPts val="0"/>
              </a:spcAft>
              <a:buFont typeface="Wingdings" panose="05000000000000000000" pitchFamily="2" charset="2"/>
              <a:buChar char="ü"/>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Học có giám sát</a:t>
            </a:r>
          </a:p>
          <a:p>
            <a:pPr marL="285750" lvl="0" indent="-285750" algn="just" rtl="0">
              <a:lnSpc>
                <a:spcPct val="150000"/>
              </a:lnSpc>
              <a:spcBef>
                <a:spcPts val="0"/>
              </a:spcBef>
              <a:spcAft>
                <a:spcPts val="0"/>
              </a:spcAft>
              <a:buFont typeface="Wingdings" panose="05000000000000000000" pitchFamily="2" charset="2"/>
              <a:buChar char="ü"/>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Học không giám sát</a:t>
            </a:r>
          </a:p>
          <a:p>
            <a:pPr marL="285750" lvl="0" indent="-285750" algn="just" rtl="0">
              <a:lnSpc>
                <a:spcPct val="150000"/>
              </a:lnSpc>
              <a:spcBef>
                <a:spcPts val="0"/>
              </a:spcBef>
              <a:spcAft>
                <a:spcPts val="0"/>
              </a:spcAft>
              <a:buFont typeface="Wingdings" panose="05000000000000000000" pitchFamily="2" charset="2"/>
              <a:buChar char="ü"/>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Học tăng cường</a:t>
            </a:r>
          </a:p>
        </p:txBody>
      </p:sp>
      <p:pic>
        <p:nvPicPr>
          <p:cNvPr id="5" name="Picture 4" descr="A diagram of different types of machine learning&#10;&#10;Description automatically generated">
            <a:extLst>
              <a:ext uri="{FF2B5EF4-FFF2-40B4-BE49-F238E27FC236}">
                <a16:creationId xmlns:a16="http://schemas.microsoft.com/office/drawing/2014/main" id="{80E94129-4852-510F-DE0B-393FDF5787C2}"/>
              </a:ext>
            </a:extLst>
          </p:cNvPr>
          <p:cNvPicPr>
            <a:picLocks noChangeAspect="1"/>
          </p:cNvPicPr>
          <p:nvPr/>
        </p:nvPicPr>
        <p:blipFill>
          <a:blip r:embed="rId4"/>
          <a:stretch>
            <a:fillRect/>
          </a:stretch>
        </p:blipFill>
        <p:spPr>
          <a:xfrm>
            <a:off x="4668335" y="786487"/>
            <a:ext cx="3696191" cy="3360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81021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660526" y="117923"/>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tx1">
                    <a:lumMod val="50000"/>
                  </a:schemeClr>
                </a:solidFill>
                <a:latin typeface="Bahnschrift SemiBold SemiConden" panose="020B0502040204020203" pitchFamily="34" charset="0"/>
              </a:rPr>
              <a:t>Tổng quan về các mô hình</a:t>
            </a:r>
            <a:endParaRPr sz="3600" dirty="0">
              <a:solidFill>
                <a:schemeClr val="tx1">
                  <a:lumMod val="50000"/>
                </a:schemeClr>
              </a:solidFill>
              <a:latin typeface="Bahnschrift SemiBold SemiConden" panose="020B0502040204020203" pitchFamily="34" charset="0"/>
            </a:endParaRPr>
          </a:p>
        </p:txBody>
      </p:sp>
      <p:pic>
        <p:nvPicPr>
          <p:cNvPr id="3" name="Picture 2" descr="A logo with a black background&#10;&#10;Description automatically generated">
            <a:extLst>
              <a:ext uri="{FF2B5EF4-FFF2-40B4-BE49-F238E27FC236}">
                <a16:creationId xmlns:a16="http://schemas.microsoft.com/office/drawing/2014/main" id="{4E6114A3-53E8-7248-792B-5F31604D2429}"/>
              </a:ext>
            </a:extLst>
          </p:cNvPr>
          <p:cNvPicPr>
            <a:picLocks noChangeAspect="1"/>
          </p:cNvPicPr>
          <p:nvPr/>
        </p:nvPicPr>
        <p:blipFill>
          <a:blip r:embed="rId3"/>
          <a:stretch>
            <a:fillRect/>
          </a:stretch>
        </p:blipFill>
        <p:spPr>
          <a:xfrm>
            <a:off x="3143250" y="1043047"/>
            <a:ext cx="2857500" cy="16429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397C6D6E-A5EF-5F0F-B134-1A5E2319127E}"/>
              </a:ext>
            </a:extLst>
          </p:cNvPr>
          <p:cNvPicPr>
            <a:picLocks noChangeAspect="1"/>
          </p:cNvPicPr>
          <p:nvPr/>
        </p:nvPicPr>
        <p:blipFill rotWithShape="1">
          <a:blip r:embed="rId4"/>
          <a:srcRect l="-671" t="37305" r="1487" b="39140"/>
          <a:stretch/>
        </p:blipFill>
        <p:spPr>
          <a:xfrm>
            <a:off x="5003395" y="3070414"/>
            <a:ext cx="3826124" cy="1211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972B09-497E-9E38-9B3C-A92FD77DB713}"/>
              </a:ext>
            </a:extLst>
          </p:cNvPr>
          <p:cNvPicPr>
            <a:picLocks noChangeAspect="1"/>
          </p:cNvPicPr>
          <p:nvPr/>
        </p:nvPicPr>
        <p:blipFill>
          <a:blip r:embed="rId5"/>
          <a:stretch>
            <a:fillRect/>
          </a:stretch>
        </p:blipFill>
        <p:spPr>
          <a:xfrm>
            <a:off x="745876" y="3203993"/>
            <a:ext cx="3826124" cy="94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310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660526" y="117923"/>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tx1">
                    <a:lumMod val="50000"/>
                  </a:schemeClr>
                </a:solidFill>
                <a:latin typeface="Bahnschrift SemiBold SemiConden" panose="020B0502040204020203" pitchFamily="34" charset="0"/>
              </a:rPr>
              <a:t>Ensemble Learning</a:t>
            </a:r>
            <a:endParaRPr sz="3600" dirty="0">
              <a:solidFill>
                <a:schemeClr val="tx1">
                  <a:lumMod val="50000"/>
                </a:schemeClr>
              </a:solidFill>
              <a:latin typeface="Bahnschrift SemiBold SemiConden" panose="020B0502040204020203" pitchFamily="34" charset="0"/>
            </a:endParaRPr>
          </a:p>
        </p:txBody>
      </p:sp>
      <p:sp>
        <p:nvSpPr>
          <p:cNvPr id="457" name="Google Shape;457;p41"/>
          <p:cNvSpPr txBox="1">
            <a:spLocks noGrp="1"/>
          </p:cNvSpPr>
          <p:nvPr>
            <p:ph type="subTitle" idx="2"/>
          </p:nvPr>
        </p:nvSpPr>
        <p:spPr>
          <a:xfrm>
            <a:off x="660526" y="690624"/>
            <a:ext cx="3637154" cy="362328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Ensemble Learning là phương pháp kết hợp nhiều mô hình để tạo ra một mô hình mạnh mẽ hơn.</a:t>
            </a:r>
          </a:p>
          <a:p>
            <a:pPr marL="0" lvl="0" indent="0" algn="just" rtl="0">
              <a:lnSpc>
                <a:spcPct val="150000"/>
              </a:lnSpc>
              <a:spcBef>
                <a:spcPts val="0"/>
              </a:spcBef>
              <a:spcAft>
                <a:spcPts val="0"/>
              </a:spcAft>
              <a:buNone/>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Các biến thể:</a:t>
            </a:r>
          </a:p>
          <a:p>
            <a:pPr marL="285750" lvl="0" indent="-285750" algn="just" rtl="0">
              <a:lnSpc>
                <a:spcPct val="150000"/>
              </a:lnSpc>
              <a:spcBef>
                <a:spcPts val="0"/>
              </a:spcBef>
              <a:spcAft>
                <a:spcPts val="0"/>
              </a:spcAft>
              <a:buFont typeface="Wingdings" panose="05000000000000000000" pitchFamily="2" charset="2"/>
              <a:buChar char="Ø"/>
            </a:pPr>
            <a:r>
              <a:rPr lang="en-US"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Boosting:</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Các</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vi-VN" b="0" i="0"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mô hình </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được xây dựng tuần tự</a:t>
            </a:r>
            <a:r>
              <a:rPr lang="vi-VN" b="0" i="0"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 mỗi mô hình cố gắng sửa lỗi của mô hình trước đó</a:t>
            </a:r>
            <a:endPar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285750" lvl="0" indent="-285750" algn="just" rtl="0">
              <a:lnSpc>
                <a:spcPct val="150000"/>
              </a:lnSpc>
              <a:spcBef>
                <a:spcPts val="0"/>
              </a:spcBef>
              <a:spcAft>
                <a:spcPts val="0"/>
              </a:spcAft>
              <a:buFont typeface="Wingdings" panose="05000000000000000000" pitchFamily="2" charset="2"/>
              <a:buChar char="Ø"/>
            </a:pPr>
            <a:r>
              <a:rPr lang="en-US"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Bagging:</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vi-VN" b="0" i="0"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Sử dụng nhiều mô hình với dữ liệu huấn luyện được tạo ra bằng cách lấy mẫu ngẫu nhiên có thay thế từ dữ liệu gốc</a:t>
            </a:r>
            <a:endPar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descr="A diagram of a robot and a robot&#10;&#10;Description automatically generated with medium confidence">
            <a:extLst>
              <a:ext uri="{FF2B5EF4-FFF2-40B4-BE49-F238E27FC236}">
                <a16:creationId xmlns:a16="http://schemas.microsoft.com/office/drawing/2014/main" id="{11EB1B7D-3E2C-B2FA-0404-3C8120CDE926}"/>
              </a:ext>
            </a:extLst>
          </p:cNvPr>
          <p:cNvPicPr>
            <a:picLocks noChangeAspect="1"/>
          </p:cNvPicPr>
          <p:nvPr/>
        </p:nvPicPr>
        <p:blipFill>
          <a:blip r:embed="rId3"/>
          <a:stretch>
            <a:fillRect/>
          </a:stretch>
        </p:blipFill>
        <p:spPr>
          <a:xfrm>
            <a:off x="4297680" y="690623"/>
            <a:ext cx="4445391" cy="2563415"/>
          </a:xfrm>
          <a:prstGeom prst="rect">
            <a:avLst/>
          </a:prstGeom>
        </p:spPr>
      </p:pic>
    </p:spTree>
    <p:extLst>
      <p:ext uri="{BB962C8B-B14F-4D97-AF65-F5344CB8AC3E}">
        <p14:creationId xmlns:p14="http://schemas.microsoft.com/office/powerpoint/2010/main" val="266140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3"/>
          <p:cNvSpPr txBox="1">
            <a:spLocks noGrp="1"/>
          </p:cNvSpPr>
          <p:nvPr>
            <p:ph type="title"/>
          </p:nvPr>
        </p:nvSpPr>
        <p:spPr>
          <a:xfrm>
            <a:off x="720000" y="134228"/>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dirty="0">
                <a:latin typeface="Bahnschrift SemiBold SemiConden" panose="020B0502040204020203" pitchFamily="34" charset="0"/>
              </a:rPr>
              <a:t>Random Forest</a:t>
            </a:r>
            <a:endParaRPr sz="3400" dirty="0">
              <a:latin typeface="Bahnschrift SemiBold SemiConden" panose="020B0502040204020203" pitchFamily="34" charset="0"/>
            </a:endParaRPr>
          </a:p>
        </p:txBody>
      </p:sp>
      <p:sp>
        <p:nvSpPr>
          <p:cNvPr id="488" name="Google Shape;488;p43"/>
          <p:cNvSpPr txBox="1">
            <a:spLocks noGrp="1"/>
          </p:cNvSpPr>
          <p:nvPr>
            <p:ph type="subTitle" idx="1"/>
          </p:nvPr>
        </p:nvSpPr>
        <p:spPr>
          <a:xfrm>
            <a:off x="719999" y="706927"/>
            <a:ext cx="8044173" cy="82645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Random Forest là một mô hình</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dựa trên kỹ thuật Bagging</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xây dựng nhiều cây quyết định (decision trees) và sau đó kết hợp chúng để tạo ra một dự đoán cuối cùng.</a:t>
            </a:r>
          </a:p>
        </p:txBody>
      </p:sp>
      <p:pic>
        <p:nvPicPr>
          <p:cNvPr id="3" name="Picture 2" descr="A diagram of a tree&#10;&#10;Description automatically generated">
            <a:extLst>
              <a:ext uri="{FF2B5EF4-FFF2-40B4-BE49-F238E27FC236}">
                <a16:creationId xmlns:a16="http://schemas.microsoft.com/office/drawing/2014/main" id="{C7A0B2D6-1FF2-35D7-F406-A740461BC7A2}"/>
              </a:ext>
            </a:extLst>
          </p:cNvPr>
          <p:cNvPicPr>
            <a:picLocks noChangeAspect="1"/>
          </p:cNvPicPr>
          <p:nvPr/>
        </p:nvPicPr>
        <p:blipFill>
          <a:blip r:embed="rId3"/>
          <a:stretch>
            <a:fillRect/>
          </a:stretch>
        </p:blipFill>
        <p:spPr>
          <a:xfrm>
            <a:off x="2215662" y="1533378"/>
            <a:ext cx="4568324" cy="3278444"/>
          </a:xfrm>
          <a:prstGeom prst="rect">
            <a:avLst/>
          </a:prstGeom>
        </p:spPr>
      </p:pic>
    </p:spTree>
    <p:extLst>
      <p:ext uri="{BB962C8B-B14F-4D97-AF65-F5344CB8AC3E}">
        <p14:creationId xmlns:p14="http://schemas.microsoft.com/office/powerpoint/2010/main" val="113333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3"/>
          <p:cNvSpPr txBox="1">
            <a:spLocks noGrp="1"/>
          </p:cNvSpPr>
          <p:nvPr>
            <p:ph type="title"/>
          </p:nvPr>
        </p:nvSpPr>
        <p:spPr>
          <a:xfrm>
            <a:off x="720000" y="134228"/>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dirty="0">
                <a:latin typeface="Bahnschrift SemiBold SemiConden" panose="020B0502040204020203" pitchFamily="34" charset="0"/>
              </a:rPr>
              <a:t>Gradient Boosting</a:t>
            </a:r>
            <a:endParaRPr sz="3400" dirty="0">
              <a:latin typeface="Bahnschrift SemiBold SemiConden" panose="020B0502040204020203" pitchFamily="34" charset="0"/>
            </a:endParaRPr>
          </a:p>
        </p:txBody>
      </p:sp>
      <p:sp>
        <p:nvSpPr>
          <p:cNvPr id="488" name="Google Shape;488;p43"/>
          <p:cNvSpPr txBox="1">
            <a:spLocks noGrp="1"/>
          </p:cNvSpPr>
          <p:nvPr>
            <p:ph type="subTitle" idx="1"/>
          </p:nvPr>
        </p:nvSpPr>
        <p:spPr>
          <a:xfrm>
            <a:off x="720000" y="683811"/>
            <a:ext cx="8044173" cy="73841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Gradient Boosting là một phương pháp cụ thể trong Boosting, </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ý</a:t>
            </a:r>
            <a:r>
              <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tưởng cơ bản của phương pháp này là học từ sai số của mô hình trước đó và cố gắng giảm sai số đó trong mô hình tiếp theo</a:t>
            </a:r>
            <a:r>
              <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t>
            </a:r>
            <a:endParaRPr lang="vi-VN"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descr="A diagram of a diagram of a group of people&#10;&#10;Description automatically generated">
            <a:extLst>
              <a:ext uri="{FF2B5EF4-FFF2-40B4-BE49-F238E27FC236}">
                <a16:creationId xmlns:a16="http://schemas.microsoft.com/office/drawing/2014/main" id="{AC59C261-9597-EEB6-EC63-FD9FA73F41B3}"/>
              </a:ext>
            </a:extLst>
          </p:cNvPr>
          <p:cNvPicPr>
            <a:picLocks noChangeAspect="1"/>
          </p:cNvPicPr>
          <p:nvPr/>
        </p:nvPicPr>
        <p:blipFill>
          <a:blip r:embed="rId4"/>
          <a:stretch>
            <a:fillRect/>
          </a:stretch>
        </p:blipFill>
        <p:spPr>
          <a:xfrm>
            <a:off x="1784848" y="1584997"/>
            <a:ext cx="5574303" cy="306939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10306</TotalTime>
  <Words>1199</Words>
  <Application>Microsoft Office PowerPoint</Application>
  <PresentationFormat>On-screen Show (16:9)</PresentationFormat>
  <Paragraphs>168</Paragraphs>
  <Slides>31</Slides>
  <Notes>31</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ADLaM Display</vt:lpstr>
      <vt:lpstr>Outfit</vt:lpstr>
      <vt:lpstr>Arial</vt:lpstr>
      <vt:lpstr>Wingdings</vt:lpstr>
      <vt:lpstr>Bahnschrift SemiBold SemiConden</vt:lpstr>
      <vt:lpstr>Calibri</vt:lpstr>
      <vt:lpstr>Nunito Light</vt:lpstr>
      <vt:lpstr>DM Sans</vt:lpstr>
      <vt:lpstr>Data Collection and Analysis - Master of Science in Community Health and Prevention Research by Slidesgo</vt:lpstr>
      <vt:lpstr>BÁO CÁO ĐỒ ÁN TỐT NGHIỆP</vt:lpstr>
      <vt:lpstr>Các nội dung chính</vt:lpstr>
      <vt:lpstr>Tổng quan về đề tài</vt:lpstr>
      <vt:lpstr>Lý do chọn đề tài</vt:lpstr>
      <vt:lpstr>Tổng quan về lý thuyết</vt:lpstr>
      <vt:lpstr>Tổng quan về các mô hình</vt:lpstr>
      <vt:lpstr>Ensemble Learning</vt:lpstr>
      <vt:lpstr>Random Forest</vt:lpstr>
      <vt:lpstr>Gradient Boosting</vt:lpstr>
      <vt:lpstr>LightGBM và XGBoost</vt:lpstr>
      <vt:lpstr>PowerPoint Presentation</vt:lpstr>
      <vt:lpstr>PowerPoint Presentation</vt:lpstr>
      <vt:lpstr>PowerPoint Presentation</vt:lpstr>
      <vt:lpstr>PowerPoint Presentation</vt:lpstr>
      <vt:lpstr>Thu thập dữ liệu giá chuyển nhượng</vt:lpstr>
      <vt:lpstr>Thu thập dữ liệu giá chuyển nhượng</vt:lpstr>
      <vt:lpstr>Thu thập dữ liệu giá chuyển nhượng</vt:lpstr>
      <vt:lpstr>Thu thập dữ liệu giá chuyển nhượng</vt:lpstr>
      <vt:lpstr>Kết hợp hai bộ dữ liệu</vt:lpstr>
      <vt:lpstr>Tiền xử lý dữ liệu</vt:lpstr>
      <vt:lpstr>Tiền xử lý dữ liệu</vt:lpstr>
      <vt:lpstr>Tiền xử lý dữ liệu</vt:lpstr>
      <vt:lpstr>Tiền xử lý dữ liệu</vt:lpstr>
      <vt:lpstr>Xây dựng mô hình</vt:lpstr>
      <vt:lpstr>Kết quả và đánh giá</vt:lpstr>
      <vt:lpstr>Kết quả và đánh giá</vt:lpstr>
      <vt:lpstr>Kết quả và đánh giá</vt:lpstr>
      <vt:lpstr>Kết quả và đánh giá</vt:lpstr>
      <vt:lpstr>Kết quả và đánh giá</vt:lpstr>
      <vt:lpstr>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TỐT NGHIỆP</dc:title>
  <dc:creator>Thành Trung</dc:creator>
  <cp:lastModifiedBy>Nguyen Thanh Trung</cp:lastModifiedBy>
  <cp:revision>116</cp:revision>
  <dcterms:modified xsi:type="dcterms:W3CDTF">2024-02-03T04:12:35Z</dcterms:modified>
</cp:coreProperties>
</file>